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312" r:id="rId2"/>
    <p:sldId id="377" r:id="rId3"/>
    <p:sldId id="410" r:id="rId4"/>
    <p:sldId id="409" r:id="rId5"/>
    <p:sldId id="394" r:id="rId6"/>
    <p:sldId id="412" r:id="rId7"/>
    <p:sldId id="396" r:id="rId8"/>
    <p:sldId id="398" r:id="rId9"/>
    <p:sldId id="413" r:id="rId10"/>
    <p:sldId id="385" r:id="rId11"/>
  </p:sldIdLst>
  <p:sldSz cx="12192000" cy="6858000"/>
  <p:notesSz cx="6797675" cy="9928225"/>
  <p:defaultTextStyle>
    <a:defPPr>
      <a:defRPr lang="kk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81" d="100"/>
          <a:sy n="81" d="100"/>
        </p:scale>
        <p:origin x="132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806A7-3124-4727-99D2-7CBBC51DD244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F23BF-D034-4FCB-A5CE-67BDD1A84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594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40221-6870-4F9B-A53F-54C385C9AC71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12.02.2018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710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D866A-3EFB-4ABB-A8D0-A528ECD93627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12.02.2018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132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7C6EE-098A-4150-90AF-0E58F4ECEF3B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12.02.2018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77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3FD3-CF06-4562-B1BA-99048F79D808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12.02.2018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13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A24B-E95E-49CB-AC09-1C048871E090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12.02.2018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5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13E6-0B26-4566-8C51-4B064C6AD81C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12.02.2018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994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0C181-2D5C-4A3F-B7D0-4E63BAF42401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12.02.2018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601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254F-F414-4291-A68A-14772CFD3ADE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12.02.2018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728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89B9-26CC-4157-8504-C2B3D3E1445F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12.02.2018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78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CE27-2A3E-44DD-971C-CECCCF311ECF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12.02.2018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391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4618-0095-4815-9FA4-4D9198A17749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12.02.2018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509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4D764-6DE9-4926-9D5B-6D1833BDA560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12.02.2018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665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02215" y="1535224"/>
            <a:ext cx="6989414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Аттестация </a:t>
            </a:r>
            <a:endParaRPr lang="ru-RU" sz="3600" b="1" dirty="0" smtClean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36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педагогических работников </a:t>
            </a:r>
          </a:p>
          <a:p>
            <a:pPr algn="ctr"/>
            <a:r>
              <a:rPr lang="ru-RU" sz="36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Республики </a:t>
            </a:r>
            <a:r>
              <a:rPr lang="ru-RU" sz="36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Казахстан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930647" y="6276860"/>
            <a:ext cx="1846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Январь, 2018 г.</a:t>
            </a:r>
            <a:endParaRPr lang="ru-RU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66405" y="3341076"/>
            <a:ext cx="16610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Проект</a:t>
            </a:r>
            <a:endParaRPr lang="ru-RU" sz="3200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3888" y="394571"/>
            <a:ext cx="10356112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ДЕПАРТАМЕНТ ДОШКОЛЬНОГО И СРЕДНЕГО ОБРАЗОВАНИЯ</a:t>
            </a:r>
            <a:endParaRPr lang="ru-RU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Stella.Ibraeva\Desktop\attestacij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445" y="4030082"/>
            <a:ext cx="5648990" cy="2054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92" y="163092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8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8175150" y="964293"/>
            <a:ext cx="2007236" cy="300847"/>
          </a:xfrm>
          <a:prstGeom prst="roundRect">
            <a:avLst>
              <a:gd name="adj" fmla="val 4481"/>
            </a:avLst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Педагог-исследователь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917412" y="964293"/>
            <a:ext cx="2181561" cy="308860"/>
          </a:xfrm>
          <a:prstGeom prst="roundRect">
            <a:avLst>
              <a:gd name="adj" fmla="val 4481"/>
            </a:avLst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Педагог-эксперт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917412" y="1414130"/>
            <a:ext cx="2181561" cy="1803457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навыками анализа учебно-методической работы по предмету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175151" y="1414130"/>
            <a:ext cx="2002042" cy="1803458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навыками разработки учебных программ, методики обучения, воспитания и оценивания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105288" y="1404700"/>
            <a:ext cx="1918619" cy="1812888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Знает содержание учебного предмета, методику преподавания и оценивания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105870" y="3320478"/>
            <a:ext cx="1760950" cy="916932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Осуществляет индивидуальный подход в обучении с учетом потребностей учащихся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932893" y="3293837"/>
            <a:ext cx="2181561" cy="950836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Осуществляет 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дифференцированный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подход в обучении с учетом 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способностей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учащихся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175151" y="3273275"/>
            <a:ext cx="2002042" cy="971397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Обеспечивает </a:t>
            </a:r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развитие исследовательских навыков учащихся, имеет победителей 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областных, республиканских  </a:t>
            </a:r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олимпиад, конкурсов</a:t>
            </a:r>
          </a:p>
          <a:p>
            <a:pPr algn="ctr"/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121178" y="3320478"/>
            <a:ext cx="1918619" cy="924194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Осуществляет обучение </a:t>
            </a:r>
            <a:b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классе с учетом психолого-возрастных особенностей учащихся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100085" y="4317394"/>
            <a:ext cx="1766735" cy="1241505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навыками профессионально-педагогического диалога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917412" y="4307078"/>
            <a:ext cx="2181561" cy="1251821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Осуществляет наставничество 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/>
            </a:r>
            <a:b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конструктивно определяет приоритеты  профессионального развития: собственного и коллег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8175151" y="4317394"/>
            <a:ext cx="2002042" cy="1241506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Осуществляет наставничество </a:t>
            </a:r>
            <a:b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 конструктивно определяет стратегии развития </a:t>
            </a:r>
            <a:b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педагогическом </a:t>
            </a:r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сообществе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, является  </a:t>
            </a:r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руководителем методических 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объединений школ, районов </a:t>
            </a:r>
            <a:endParaRPr lang="ru-RU" sz="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130874" y="4317395"/>
            <a:ext cx="1918619" cy="1226102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Знает основы профессионально-педагогического общения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080305" y="5614586"/>
            <a:ext cx="1778659" cy="888769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общепедагогическим уровнем ИКТ-компетентности</a:t>
            </a:r>
          </a:p>
          <a:p>
            <a:pPr algn="ctr"/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917412" y="5614587"/>
            <a:ext cx="2181561" cy="888769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 anchorCtr="0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В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ладеет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навыками анализа 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образовательных ресурсов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8175151" y="5614587"/>
            <a:ext cx="2002042" cy="888768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навыками разработки образовательных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ресурсов, активно пользуется 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ru-RU" sz="10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ЦОРами</a:t>
            </a:r>
            <a:endParaRPr lang="ru-RU" sz="10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130874" y="5614586"/>
            <a:ext cx="1918619" cy="888770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</a:t>
            </a:r>
            <a:r>
              <a:rPr lang="ru-RU" sz="10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общепользовательским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уровнем ИКТ-компетентности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076640" y="191472"/>
            <a:ext cx="9540965" cy="53860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ПРОФЕССИОНАЛЬНЫЕ КОМПЕТЕНЦИИ ПО КВАЛИФИКАЦИОННЫМ КАТЕГОРИЯМ</a:t>
            </a:r>
            <a:endParaRPr lang="ru-RU" sz="2000" b="1" dirty="0">
              <a:solidFill>
                <a:srgbClr val="002060"/>
              </a:solidFill>
              <a:latin typeface="Century Gothic" panose="020B0502020202020204" pitchFamily="34" charset="0"/>
              <a:ea typeface="+mj-ea"/>
              <a:cs typeface="+mj-cs"/>
            </a:endParaRPr>
          </a:p>
          <a:p>
            <a:pPr algn="ctr"/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(последующий уровень включает критерии предыдущего) </a:t>
            </a:r>
            <a:endParaRPr lang="en-US" sz="20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3353" y="6555816"/>
            <a:ext cx="7300234" cy="25391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*</a:t>
            </a:r>
            <a:r>
              <a:rPr lang="ru-RU" sz="10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Структура ИКТ-компетентности учителей. Рекомендации ЮНЕСКО, </a:t>
            </a:r>
            <a:r>
              <a:rPr lang="en-US" sz="10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UNESCO </a:t>
            </a:r>
            <a:r>
              <a:rPr lang="en-US" sz="1000" i="1" dirty="0">
                <a:solidFill>
                  <a:srgbClr val="002060"/>
                </a:solidFill>
                <a:latin typeface="Century Gothic" panose="020B0502020202020204" pitchFamily="34" charset="0"/>
              </a:rPr>
              <a:t>2011 </a:t>
            </a:r>
            <a:endParaRPr lang="ru-RU" sz="10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23353" y="1414130"/>
            <a:ext cx="1907327" cy="1803458"/>
          </a:xfrm>
          <a:prstGeom prst="roundRect">
            <a:avLst>
              <a:gd name="adj" fmla="val 5943"/>
            </a:avLst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Профессиональные знания и </a:t>
            </a: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навыки</a:t>
            </a:r>
          </a:p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Эффективность </a:t>
            </a:r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преподавания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47370" y="3320478"/>
            <a:ext cx="1907327" cy="949967"/>
          </a:xfrm>
          <a:prstGeom prst="roundRect">
            <a:avLst>
              <a:gd name="adj" fmla="val 7015"/>
            </a:avLst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Психолого-педагогические знания и навыки развития личности ученика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147370" y="4326940"/>
            <a:ext cx="1907326" cy="1201583"/>
          </a:xfrm>
          <a:prstGeom prst="roundRect">
            <a:avLst>
              <a:gd name="adj" fmla="val 8088"/>
            </a:avLst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Навыки эффективного взаимодействия </a:t>
            </a: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/>
            </a:r>
            <a:b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</a:t>
            </a:r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педагогическом сообществе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23356" y="5614586"/>
            <a:ext cx="1907326" cy="888770"/>
          </a:xfrm>
          <a:prstGeom prst="roundRect">
            <a:avLst>
              <a:gd name="adj" fmla="val 9003"/>
            </a:avLst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Компьютерная грамотность </a:t>
            </a: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/>
            </a:r>
            <a:b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 ИКТ компетенции*</a:t>
            </a:r>
            <a:endParaRPr lang="ru-RU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10253329" y="964293"/>
            <a:ext cx="1796920" cy="305144"/>
          </a:xfrm>
          <a:prstGeom prst="roundRect">
            <a:avLst>
              <a:gd name="adj" fmla="val 4481"/>
            </a:avLst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Педагог-мастер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10253328" y="1414130"/>
            <a:ext cx="1792271" cy="1632471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имеет авторскую программу или является автором (соавтором) изданных учебников/учебно-методических пособий/монографий/проектных работ, получивших одобрение и распространение на республиканском 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уровне, ведение предметов на английском языке, является участником республиканских, международных конкурсов </a:t>
            </a:r>
            <a:endParaRPr lang="ru-RU" sz="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10253329" y="3264728"/>
            <a:ext cx="1792271" cy="956896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Обеспечивает </a:t>
            </a:r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развитие 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навыков научного проектирования, имеет победителей республиканских,  международных  олимпиад, конкурсов</a:t>
            </a:r>
            <a:endParaRPr lang="ru-RU" sz="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10253328" y="4326940"/>
            <a:ext cx="1792271" cy="1279429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Осуществляет наставничество </a:t>
            </a:r>
            <a:b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 прогнозирует стратегии развития сети профессионального сообщества, является руководителем методических объединений района, города, области, модератором по предмету</a:t>
            </a:r>
            <a:b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endParaRPr lang="ru-RU" sz="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0253637" y="5614587"/>
            <a:ext cx="1792271" cy="888768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навыками анализа образовательных ресурсов, является разработчиком </a:t>
            </a:r>
            <a:r>
              <a:rPr lang="ru-RU" sz="8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ЦОРов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, активно пользуется ими</a:t>
            </a: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4100085" y="1414130"/>
            <a:ext cx="1758892" cy="1803458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методикой преподавания и оценивания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169313" y="964293"/>
            <a:ext cx="1907327" cy="295466"/>
          </a:xfrm>
          <a:prstGeom prst="roundRect">
            <a:avLst>
              <a:gd name="adj" fmla="val 8482"/>
            </a:avLst>
          </a:prstGeom>
          <a:solidFill>
            <a:schemeClr val="accent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Поля профессиональной компетенции </a:t>
            </a:r>
            <a:endParaRPr lang="ru-RU" sz="1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081843" y="964293"/>
            <a:ext cx="1809931" cy="308499"/>
          </a:xfrm>
          <a:prstGeom prst="roundRect">
            <a:avLst>
              <a:gd name="adj" fmla="val 4481"/>
            </a:avLst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Педагог-модератор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2123886" y="964293"/>
            <a:ext cx="1918619" cy="288506"/>
          </a:xfrm>
          <a:prstGeom prst="roundRect">
            <a:avLst>
              <a:gd name="adj" fmla="val 4481"/>
            </a:avLst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</a:t>
            </a: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едагог</a:t>
            </a:r>
          </a:p>
        </p:txBody>
      </p:sp>
      <p:pic>
        <p:nvPicPr>
          <p:cNvPr id="34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15" y="-5576"/>
            <a:ext cx="1114122" cy="1114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10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30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85460" y="285270"/>
            <a:ext cx="5762847" cy="76735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ЦЕЛИ АТТЕСТАЦИИ</a:t>
            </a:r>
            <a:endParaRPr lang="ru-RU" sz="28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609599" y="1301424"/>
            <a:ext cx="5068187" cy="708129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endParaRPr lang="ru-RU" sz="18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Согласно действующим Правилам:</a:t>
            </a:r>
          </a:p>
          <a:p>
            <a:pPr algn="ctr"/>
            <a:endParaRPr lang="ru-R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612992" y="2483211"/>
            <a:ext cx="5054161" cy="2205732"/>
          </a:xfrm>
          <a:ln>
            <a:solidFill>
              <a:srgbClr val="002060"/>
            </a:solidFill>
          </a:ln>
        </p:spPr>
        <p:txBody>
          <a:bodyPr>
            <a:normAutofit fontScale="92500" lnSpcReduction="10000"/>
          </a:bodyPr>
          <a:lstStyle/>
          <a:p>
            <a:pPr marL="0" lvl="0" indent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определение </a:t>
            </a: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соответствия педагогического работника и приравненных к ним лиц квалификационным требованиям на основе оценки его профессиональной компетентности</a:t>
            </a: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обеспечение </a:t>
            </a: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единого подхода при проведении аттестации педагогических работников организаций образования.</a:t>
            </a:r>
          </a:p>
          <a:p>
            <a:pPr marL="0" indent="0">
              <a:spcBef>
                <a:spcPts val="0"/>
              </a:spcBef>
            </a:pPr>
            <a:endParaRPr lang="ru-RU" sz="1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6453963" y="1301425"/>
            <a:ext cx="5128437" cy="69283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Предлагается следующее дополнение:</a:t>
            </a:r>
          </a:p>
          <a:p>
            <a:endParaRPr lang="ru-R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>
          <a:xfrm>
            <a:off x="6443330" y="2419413"/>
            <a:ext cx="5139075" cy="3673028"/>
          </a:xfrm>
          <a:ln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определение соответствия педагогического работника или приравненного к нему лица требованиям квалификационной категории на основе оценки профессиональной компетентности педагогических работников и приравненных к ним лиц, 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обеспечение единого подхода при проведении аттестации педагогических работников и приравненных к ним лиц организаций образования, 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а </a:t>
            </a: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</a:rPr>
              <a:t>также </a:t>
            </a: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повышение </a:t>
            </a: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</a:rPr>
              <a:t>качества преподавания.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105012" y="6386549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8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2</a:t>
            </a:fld>
            <a:endParaRPr lang="ru-RU" sz="1800" dirty="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1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263" y="57173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трелка вниз 1"/>
          <p:cNvSpPr/>
          <p:nvPr/>
        </p:nvSpPr>
        <p:spPr>
          <a:xfrm>
            <a:off x="2445487" y="2087512"/>
            <a:ext cx="1148317" cy="308344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8626547" y="2053839"/>
            <a:ext cx="1148317" cy="308344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C:\Users\Stella.Ibraeva\Desktop\1ea73f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605" y="4720840"/>
            <a:ext cx="3808321" cy="2030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85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Прямоугольник 68"/>
          <p:cNvSpPr/>
          <p:nvPr/>
        </p:nvSpPr>
        <p:spPr>
          <a:xfrm>
            <a:off x="8912275" y="4941168"/>
            <a:ext cx="3193379" cy="150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143339" y="4905164"/>
            <a:ext cx="4752528" cy="18362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8880309" y="2817127"/>
            <a:ext cx="3193379" cy="1944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231904" y="2817128"/>
            <a:ext cx="3360373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43339" y="2817127"/>
            <a:ext cx="4750444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8880309" y="692696"/>
            <a:ext cx="3193379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231904" y="692696"/>
            <a:ext cx="3360373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43339" y="692696"/>
            <a:ext cx="4704523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599723" y="188640"/>
            <a:ext cx="8448939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ДЕЙСТВУЮЩАЯ СИСТЕМА АТТЕСТАЦИИ ПЕДАГОГОВ</a:t>
            </a:r>
            <a:endParaRPr lang="ru-RU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9349" y="188640"/>
            <a:ext cx="3456384" cy="2880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Б/З     </a:t>
            </a:r>
            <a:r>
              <a:rPr lang="kk-KZ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ІІ    І    выс. кат </a:t>
            </a:r>
            <a:endParaRPr lang="ru-RU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9349" y="908720"/>
            <a:ext cx="4416491" cy="45843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Подача заявления на аттестацию</a:t>
            </a:r>
          </a:p>
          <a:p>
            <a:pPr algn="ctr"/>
            <a:r>
              <a:rPr lang="kk-KZ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Май</a:t>
            </a:r>
            <a:endParaRPr lang="kk-KZ" sz="11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7381" y="2924944"/>
            <a:ext cx="4128459" cy="57606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Рассмотрение комиссиями 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рай/гор отделов образования (ноябрь)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39349" y="1772816"/>
            <a:ext cx="1728192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ІІ кат </a:t>
            </a:r>
          </a:p>
          <a:p>
            <a:pPr algn="ctr"/>
            <a:r>
              <a:rPr lang="kk-KZ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(в школе</a:t>
            </a:r>
            <a:r>
              <a:rPr lang="ru-RU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присвоение/ подтверждение/отказ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103445" y="1376772"/>
            <a:ext cx="0" cy="396044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735627" y="1367154"/>
            <a:ext cx="0" cy="396044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2063552" y="1772816"/>
            <a:ext cx="1344149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І кат </a:t>
            </a:r>
          </a:p>
          <a:p>
            <a:pPr algn="ctr"/>
            <a:r>
              <a:rPr lang="kk-KZ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(в РОО/ГОО</a:t>
            </a:r>
            <a:r>
              <a:rPr lang="ru-RU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4175787" y="1367154"/>
            <a:ext cx="0" cy="396044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3499544" y="1772816"/>
            <a:ext cx="1156296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Высшая</a:t>
            </a:r>
          </a:p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кат </a:t>
            </a:r>
          </a:p>
          <a:p>
            <a:pPr algn="ctr"/>
            <a:r>
              <a:rPr lang="kk-KZ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(УО</a:t>
            </a:r>
            <a:r>
              <a:rPr lang="ru-RU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519936" y="908720"/>
            <a:ext cx="2784309" cy="151216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Рассмотрение заявления в школе </a:t>
            </a:r>
            <a:r>
              <a:rPr lang="kk-KZ" sz="12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(посещение уроков, открытые уроки, мероприятия, </a:t>
            </a:r>
          </a:p>
          <a:p>
            <a:pPr algn="ctr"/>
            <a:r>
              <a:rPr lang="kk-KZ" sz="12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работа в МО)</a:t>
            </a:r>
          </a:p>
          <a:p>
            <a:pPr algn="ctr"/>
            <a:r>
              <a:rPr lang="kk-KZ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д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ля І  и высшей категорий (сентябрь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  <a:endParaRPr lang="kk-KZ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072331" y="836712"/>
            <a:ext cx="2784309" cy="158417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Подача материалов </a:t>
            </a:r>
            <a:r>
              <a:rPr lang="kk-KZ" sz="12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(портфолио) </a:t>
            </a:r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аттестуемого </a:t>
            </a:r>
          </a:p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отдел образования</a:t>
            </a:r>
          </a:p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района/города </a:t>
            </a:r>
          </a:p>
          <a:p>
            <a:pPr algn="ctr"/>
            <a:r>
              <a:rPr lang="kk-KZ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для І  и высшей категорий 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(октябрь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  <a:endParaRPr lang="kk-KZ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4847861" y="1367154"/>
            <a:ext cx="67207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8592277" y="1339945"/>
            <a:ext cx="65603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54409" y="3933056"/>
            <a:ext cx="1728192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Присвоение </a:t>
            </a:r>
          </a:p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І кат 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подтверждение/отказ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1618505" y="3501008"/>
            <a:ext cx="0" cy="396044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2635448" y="3933056"/>
            <a:ext cx="1728192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Приказ </a:t>
            </a:r>
          </a:p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о  І кат </a:t>
            </a: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3492449" y="3501008"/>
            <a:ext cx="0" cy="396044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5477991" y="3033151"/>
            <a:ext cx="2784309" cy="151216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Подача материалов </a:t>
            </a:r>
            <a:r>
              <a:rPr lang="kk-KZ" sz="1200" i="1" dirty="0">
                <a:solidFill>
                  <a:srgbClr val="002060"/>
                </a:solidFill>
                <a:latin typeface="Century Gothic" panose="020B0502020202020204" pitchFamily="34" charset="0"/>
              </a:rPr>
              <a:t>(портфолио) </a:t>
            </a:r>
            <a:endParaRPr lang="kk-KZ" sz="1200" i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аттестуемого </a:t>
            </a:r>
            <a:endParaRPr lang="kk-KZ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kk-KZ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в </a:t>
            </a:r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управление образования</a:t>
            </a:r>
            <a:endParaRPr lang="kk-KZ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kk-KZ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д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ля выс.категории</a:t>
            </a:r>
          </a:p>
          <a:p>
            <a:pPr algn="ctr"/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(январь)</a:t>
            </a:r>
            <a:endParaRPr lang="kk-KZ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Стрелка вправо 34"/>
          <p:cNvSpPr/>
          <p:nvPr/>
        </p:nvSpPr>
        <p:spPr>
          <a:xfrm>
            <a:off x="4895867" y="3352183"/>
            <a:ext cx="67207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9084844" y="2924944"/>
            <a:ext cx="2784309" cy="172819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Рассмотрение материалов аттестуемого </a:t>
            </a:r>
          </a:p>
          <a:p>
            <a:pPr algn="ctr"/>
            <a:r>
              <a:rPr lang="kk-KZ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э</a:t>
            </a:r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кспертной комиссией УО</a:t>
            </a:r>
          </a:p>
          <a:p>
            <a:pPr algn="ctr"/>
            <a:r>
              <a:rPr lang="kk-KZ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Д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оработка в соответствии с заявленной категорией</a:t>
            </a:r>
          </a:p>
          <a:p>
            <a:pPr algn="ctr"/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(январь-февраль)</a:t>
            </a:r>
          </a:p>
        </p:txBody>
      </p:sp>
      <p:sp>
        <p:nvSpPr>
          <p:cNvPr id="34" name="Стрелка вправо 33"/>
          <p:cNvSpPr/>
          <p:nvPr/>
        </p:nvSpPr>
        <p:spPr>
          <a:xfrm>
            <a:off x="8592277" y="3323257"/>
            <a:ext cx="67207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72075" y="4957384"/>
            <a:ext cx="3983765" cy="70386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Рассмотрение материалов 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аттестуемого комиссией УО (март-апрель)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35360" y="5877272"/>
            <a:ext cx="2183200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Выс. кат. </a:t>
            </a:r>
            <a:r>
              <a:rPr lang="kk-KZ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 для всей области</a:t>
            </a:r>
          </a:p>
          <a:p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І кат – </a:t>
            </a:r>
            <a:r>
              <a:rPr lang="kk-KZ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для областных организаций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2927648" y="5877272"/>
            <a:ext cx="1728192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присвоение/ подтверждение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/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отказ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1" name="Прямая со стрелкой 40"/>
          <p:cNvCxnSpPr>
            <a:endCxn id="39" idx="0"/>
          </p:cNvCxnSpPr>
          <p:nvPr/>
        </p:nvCxnSpPr>
        <p:spPr>
          <a:xfrm>
            <a:off x="1426960" y="5661248"/>
            <a:ext cx="0" cy="216024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2543605" y="6237312"/>
            <a:ext cx="384043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5231904" y="4941168"/>
            <a:ext cx="3360373" cy="18362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5423926" y="4993388"/>
            <a:ext cx="3072341" cy="59585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Приказ</a:t>
            </a:r>
          </a:p>
          <a:p>
            <a:pPr algn="ctr"/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(май-июнь)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5423926" y="5913276"/>
            <a:ext cx="3072341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присвоение/ 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подтверждение/отказ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 о </a:t>
            </a:r>
            <a:r>
              <a:rPr lang="ru-RU" sz="1000" b="1" dirty="0" err="1" smtClean="0">
                <a:solidFill>
                  <a:srgbClr val="C00000"/>
                </a:solidFill>
                <a:latin typeface="Century Gothic" panose="020B0502020202020204" pitchFamily="34" charset="0"/>
              </a:rPr>
              <a:t>выс.кат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  – подтверждение и отказ; для обл. </a:t>
            </a:r>
            <a:r>
              <a:rPr lang="ru-RU" sz="10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организа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 – </a:t>
            </a:r>
            <a:r>
              <a:rPr lang="kk-KZ" sz="1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І </a:t>
            </a:r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кат.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7" name="Прямая со стрелкой 56"/>
          <p:cNvCxnSpPr/>
          <p:nvPr/>
        </p:nvCxnSpPr>
        <p:spPr>
          <a:xfrm>
            <a:off x="6864085" y="5589240"/>
            <a:ext cx="0" cy="324036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Стрелка вправо 51"/>
          <p:cNvSpPr/>
          <p:nvPr/>
        </p:nvSpPr>
        <p:spPr>
          <a:xfrm>
            <a:off x="4915811" y="5301208"/>
            <a:ext cx="67207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9097358" y="5085184"/>
            <a:ext cx="2771796" cy="115212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Организация образования </a:t>
            </a:r>
          </a:p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готовит сертификат </a:t>
            </a:r>
          </a:p>
          <a:p>
            <a:pPr algn="ctr"/>
            <a:r>
              <a:rPr lang="kk-KZ" sz="12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 присвоении категории, заверенный печатью школы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(август)</a:t>
            </a:r>
          </a:p>
        </p:txBody>
      </p:sp>
      <p:sp>
        <p:nvSpPr>
          <p:cNvPr id="70" name="Стрелка вправо 69"/>
          <p:cNvSpPr/>
          <p:nvPr/>
        </p:nvSpPr>
        <p:spPr>
          <a:xfrm>
            <a:off x="8576237" y="5301208"/>
            <a:ext cx="67207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право 70"/>
          <p:cNvSpPr/>
          <p:nvPr/>
        </p:nvSpPr>
        <p:spPr>
          <a:xfrm>
            <a:off x="0" y="3356992"/>
            <a:ext cx="67207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Стрелка вправо 71"/>
          <p:cNvSpPr/>
          <p:nvPr/>
        </p:nvSpPr>
        <p:spPr>
          <a:xfrm>
            <a:off x="0" y="5229200"/>
            <a:ext cx="67207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8912274" y="6539022"/>
            <a:ext cx="3193380" cy="28042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1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Доплата за категорию с 1 сентября</a:t>
            </a:r>
            <a:endParaRPr lang="kk-KZ" sz="11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731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7976" y="386033"/>
            <a:ext cx="10337787" cy="48056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ПЕРЕХОД НА НОВУЮ МОДЕЛЬ АТТЕСТАЦИИ ПЕДАГОГОВ</a:t>
            </a:r>
            <a:endParaRPr lang="ru-RU" sz="28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1392334"/>
            <a:ext cx="5677786" cy="1637947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Для педагогических работников и приравненных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 ним лиц устанавливаются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квалификационные категории: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«педагог», «педагог-модератор»,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«педагог-эксперт», «педагог-исследователь»,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«педагог-мастер»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028014" y="6462708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8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4</a:t>
            </a:fld>
            <a:endParaRPr lang="ru-RU" sz="18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535032" y="2527854"/>
            <a:ext cx="1956185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Педагог-мастер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675089" y="3337803"/>
            <a:ext cx="156892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Высшая категория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535033" y="3337803"/>
            <a:ext cx="195618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Педагог-исследователь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675089" y="4139683"/>
            <a:ext cx="156892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Первая категория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535033" y="4139683"/>
            <a:ext cx="195618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Педагог-эксперт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691706" y="4946606"/>
            <a:ext cx="156892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Вторая категория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9551649" y="4946606"/>
            <a:ext cx="1939567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Педагог-модератор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691706" y="5751512"/>
            <a:ext cx="156892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Без категории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9551650" y="5751512"/>
            <a:ext cx="1939566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</a:t>
            </a:r>
          </a:p>
        </p:txBody>
      </p:sp>
      <p:sp>
        <p:nvSpPr>
          <p:cNvPr id="28" name="Стрелка вправо 27"/>
          <p:cNvSpPr/>
          <p:nvPr/>
        </p:nvSpPr>
        <p:spPr>
          <a:xfrm>
            <a:off x="8277722" y="5972928"/>
            <a:ext cx="1187866" cy="188008"/>
          </a:xfrm>
          <a:prstGeom prst="rightArrow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ln>
                <a:solidFill>
                  <a:schemeClr val="bg1"/>
                </a:solidFill>
              </a:ln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Стрелка вправо 28"/>
          <p:cNvSpPr/>
          <p:nvPr/>
        </p:nvSpPr>
        <p:spPr>
          <a:xfrm>
            <a:off x="8288670" y="5171048"/>
            <a:ext cx="1187866" cy="188008"/>
          </a:xfrm>
          <a:prstGeom prst="rightArrow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ln>
                <a:solidFill>
                  <a:schemeClr val="bg1"/>
                </a:solidFill>
              </a:ln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Стрелка вправо 29"/>
          <p:cNvSpPr/>
          <p:nvPr/>
        </p:nvSpPr>
        <p:spPr>
          <a:xfrm>
            <a:off x="8264279" y="4361757"/>
            <a:ext cx="1187866" cy="188008"/>
          </a:xfrm>
          <a:prstGeom prst="rightArrow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ln>
                <a:solidFill>
                  <a:schemeClr val="bg1"/>
                </a:solidFill>
              </a:ln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Стрелка вправо 30"/>
          <p:cNvSpPr/>
          <p:nvPr/>
        </p:nvSpPr>
        <p:spPr>
          <a:xfrm>
            <a:off x="8272825" y="3582173"/>
            <a:ext cx="1187866" cy="188008"/>
          </a:xfrm>
          <a:prstGeom prst="rightArrow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ln>
                <a:solidFill>
                  <a:schemeClr val="bg1"/>
                </a:solidFill>
              </a:ln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6675089" y="1367129"/>
            <a:ext cx="2054246" cy="74603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Действующие категории</a:t>
            </a:r>
            <a:endParaRPr lang="ru-RU" sz="1800" b="1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3" name="Заголовок 1"/>
          <p:cNvSpPr txBox="1">
            <a:spLocks/>
          </p:cNvSpPr>
          <p:nvPr/>
        </p:nvSpPr>
        <p:spPr>
          <a:xfrm>
            <a:off x="9452145" y="1367129"/>
            <a:ext cx="1996539" cy="74603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Внедряемые категории</a:t>
            </a:r>
            <a:endParaRPr lang="ru-RU" sz="1800" b="1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4" name="Заголовок 1"/>
          <p:cNvSpPr txBox="1">
            <a:spLocks/>
          </p:cNvSpPr>
          <p:nvPr/>
        </p:nvSpPr>
        <p:spPr>
          <a:xfrm>
            <a:off x="8259376" y="3306897"/>
            <a:ext cx="1214764" cy="33328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эквивалент</a:t>
            </a:r>
            <a:endParaRPr lang="ru-RU" sz="1400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5" name="Заголовок 1"/>
          <p:cNvSpPr txBox="1">
            <a:spLocks/>
          </p:cNvSpPr>
          <p:nvPr/>
        </p:nvSpPr>
        <p:spPr>
          <a:xfrm>
            <a:off x="8288670" y="5694139"/>
            <a:ext cx="1214764" cy="33328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эквивалент</a:t>
            </a:r>
            <a:endParaRPr lang="ru-RU" sz="1400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6" name="Заголовок 1"/>
          <p:cNvSpPr txBox="1">
            <a:spLocks/>
          </p:cNvSpPr>
          <p:nvPr/>
        </p:nvSpPr>
        <p:spPr>
          <a:xfrm>
            <a:off x="8272589" y="4107600"/>
            <a:ext cx="1214764" cy="33328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эквивалент</a:t>
            </a:r>
            <a:endParaRPr lang="ru-RU" sz="1400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7" name="Заголовок 1"/>
          <p:cNvSpPr txBox="1">
            <a:spLocks/>
          </p:cNvSpPr>
          <p:nvPr/>
        </p:nvSpPr>
        <p:spPr>
          <a:xfrm>
            <a:off x="8293262" y="4879804"/>
            <a:ext cx="1214764" cy="33328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эквивалент</a:t>
            </a:r>
            <a:endParaRPr lang="ru-RU" sz="1400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24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99" y="0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Stella.Ibraeva\Desktop\p99_62393868306a7570edcd8252cee26d771e324d8a53_b.jpg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78" y="3878891"/>
            <a:ext cx="2134356" cy="1795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Stella.Ibraeva\Desktop\index.png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587" y="2172069"/>
            <a:ext cx="1103221" cy="1103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20194" y="3233199"/>
            <a:ext cx="3582894" cy="3293209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Действующие квалификационные категории педагогических работников и приравненных к ним лиц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сохраняют свое действие до срока наступления очередной аттестации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</a:p>
          <a:p>
            <a:pPr algn="just"/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Желающие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повысить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категории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подают заявления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на аттестацию по новой системе, сдают национальный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квалификационный тест</a:t>
            </a:r>
          </a:p>
        </p:txBody>
      </p:sp>
    </p:spTree>
    <p:extLst>
      <p:ext uri="{BB962C8B-B14F-4D97-AF65-F5344CB8AC3E}">
        <p14:creationId xmlns:p14="http://schemas.microsoft.com/office/powerpoint/2010/main" val="197643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Скругленный прямоугольник 52"/>
          <p:cNvSpPr/>
          <p:nvPr/>
        </p:nvSpPr>
        <p:spPr>
          <a:xfrm>
            <a:off x="77564" y="2275279"/>
            <a:ext cx="896214" cy="942226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Вторая категория</a:t>
            </a:r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10938617" y="2126917"/>
            <a:ext cx="1100835" cy="1037405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Школа</a:t>
            </a:r>
            <a:endParaRPr lang="ru-RU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6596163" y="1099161"/>
            <a:ext cx="2137639" cy="1027756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10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Послесреднее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/высшее педагогическое образование</a:t>
            </a:r>
          </a:p>
          <a:p>
            <a:pPr lvl="0" algn="ctr" defTabSz="711200">
              <a:spcBef>
                <a:spcPct val="0"/>
              </a:spcBef>
            </a:pPr>
            <a:r>
              <a:rPr lang="ru-RU" sz="10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 без стажа)</a:t>
            </a:r>
            <a:endParaRPr lang="ru-RU" sz="10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77564" y="3293234"/>
            <a:ext cx="896214" cy="1528148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Первая категория</a:t>
            </a:r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10938617" y="3326356"/>
            <a:ext cx="1066065" cy="106411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РайОО</a:t>
            </a: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/ </a:t>
            </a:r>
            <a:r>
              <a:rPr lang="ru-RU" sz="12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горОО</a:t>
            </a:r>
            <a:endParaRPr lang="ru-RU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77564" y="4907040"/>
            <a:ext cx="896214" cy="1565012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Высшая категория</a:t>
            </a:r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6596164" y="4517996"/>
            <a:ext cx="2137638" cy="96790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 defTabSz="711200">
              <a:spcBef>
                <a:spcPct val="0"/>
              </a:spcBef>
            </a:pP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Степень кандидата наук/доктора, победители олимпиад и конкурсов</a:t>
            </a:r>
            <a:r>
              <a:rPr lang="kk-KZ" sz="800" dirty="0">
                <a:solidFill>
                  <a:srgbClr val="FF0000"/>
                </a:solidFill>
                <a:latin typeface="Century Gothic" panose="020B0502020202020204" pitchFamily="34" charset="0"/>
              </a:rPr>
              <a:t>(досрочно)</a:t>
            </a:r>
          </a:p>
          <a:p>
            <a:pPr algn="ctr" defTabSz="711200">
              <a:spcBef>
                <a:spcPct val="0"/>
              </a:spcBef>
            </a:pPr>
            <a:endParaRPr lang="kk-KZ" sz="8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r>
              <a:rPr lang="ru-RU" sz="8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- Для всех учителей</a:t>
            </a:r>
          </a:p>
          <a:p>
            <a:pPr algn="ctr" defTabSz="711200">
              <a:spcBef>
                <a:spcPct val="0"/>
              </a:spcBef>
            </a:pPr>
            <a:r>
              <a:rPr lang="ru-RU" sz="8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 </a:t>
            </a:r>
            <a:r>
              <a:rPr lang="ru-RU" sz="8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стаж </a:t>
            </a:r>
            <a:r>
              <a:rPr lang="ru-RU" sz="8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4 года+  требования)</a:t>
            </a:r>
            <a:endParaRPr lang="ru-RU" sz="8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endParaRPr lang="ru-RU" sz="8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10933372" y="4501222"/>
            <a:ext cx="1071268" cy="96790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ОблУО</a:t>
            </a:r>
            <a:endParaRPr lang="ru-RU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7564" y="1064923"/>
            <a:ext cx="896214" cy="1167638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Без категории</a:t>
            </a:r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601637" y="4488271"/>
            <a:ext cx="893167" cy="980854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ru-RU" sz="11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Педагог-исследователь</a:t>
            </a: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593959" y="5542521"/>
            <a:ext cx="900845" cy="929531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Педагог-мастер</a:t>
            </a:r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Стрелка вправо 59"/>
          <p:cNvSpPr/>
          <p:nvPr/>
        </p:nvSpPr>
        <p:spPr>
          <a:xfrm>
            <a:off x="10700917" y="2659800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2" name="Стрелка вправо 61"/>
          <p:cNvSpPr/>
          <p:nvPr/>
        </p:nvSpPr>
        <p:spPr>
          <a:xfrm>
            <a:off x="10700917" y="3774834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3" name="Стрелка вправо 62"/>
          <p:cNvSpPr/>
          <p:nvPr/>
        </p:nvSpPr>
        <p:spPr>
          <a:xfrm>
            <a:off x="10684958" y="4907040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32469" y="156155"/>
            <a:ext cx="3258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Предлагаемая модель</a:t>
            </a:r>
            <a:endParaRPr lang="ru-RU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385901" y="156155"/>
            <a:ext cx="3324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Действующая модель</a:t>
            </a:r>
            <a:endParaRPr lang="ru-RU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5499100" y="217041"/>
            <a:ext cx="0" cy="6464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893455"/>
              </p:ext>
            </p:extLst>
          </p:nvPr>
        </p:nvGraphicFramePr>
        <p:xfrm>
          <a:off x="1021277" y="702554"/>
          <a:ext cx="4381995" cy="576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50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969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002060"/>
                          </a:solidFill>
                        </a:rPr>
                        <a:t>Очередная</a:t>
                      </a:r>
                      <a:endParaRPr lang="ru-RU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002060"/>
                          </a:solidFill>
                        </a:rPr>
                        <a:t>Досрочная </a:t>
                      </a:r>
                      <a:endParaRPr lang="ru-RU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3541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rgbClr val="002060"/>
                          </a:solidFill>
                        </a:rPr>
                        <a:t>Не подлежит аттестации в течение 3- х лет</a:t>
                      </a:r>
                    </a:p>
                    <a:p>
                      <a:endParaRPr lang="ru-RU" sz="100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1000" dirty="0" err="1" smtClean="0">
                          <a:solidFill>
                            <a:srgbClr val="002060"/>
                          </a:solidFill>
                        </a:rPr>
                        <a:t>искл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</a:rPr>
                        <a:t>. - магистры </a:t>
                      </a:r>
                    </a:p>
                    <a:p>
                      <a:endParaRPr lang="ru-RU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u="non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вторую квалификационную категорию</a:t>
                      </a:r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Стаж не менее одного года;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ru-RU" sz="10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Диплом с отличием/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lang="ru-RU" sz="10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Болашақ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 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Перешедшие с производства, стаж не менее трех лет;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Прошедшие повышение квалификации по уровневым курсам</a:t>
                      </a:r>
                      <a:endParaRPr lang="ru-RU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Подлежат аттестации со стажем не менее 3-х лет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На первую квалификационную категорию:</a:t>
                      </a:r>
                      <a:b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1. Перешедшие из вуза , стаж не менее трех лет и магистр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2. Имеющие вторую категорию, победитель профессиональных конкурсов, педагогических олимпиад областного уровня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9578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Стаж не менее 4 лет/кандидат наук , стаж не менее 2 лет;</a:t>
                      </a:r>
                      <a:r>
                        <a:rPr lang="ru-RU" sz="10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доктор наук  и стаж работы в должности учителя не менее 1 года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На высшую квалификационную категорию:</a:t>
                      </a:r>
                      <a:b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1. Имеющие первую категорию, подготовившие участников олимпиад областного уровня или участников республиканского или международного уровня      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2. Обобщившие опыт на областном или на республиканском, или международном уровне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3. Перешедшие с производства, стаж не менее 5 г.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4. Имеющие академическую степень магистра и стаж не менее 4 г.   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Подтверждение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Стаж не менее 5 лет, кандидат наук, стаж работы в должности учителя не менее 3 лет или ученой степени доктора наук стаж в должности учителя не менее 2 лет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5" name="Скругленный прямоугольник 34"/>
          <p:cNvSpPr/>
          <p:nvPr/>
        </p:nvSpPr>
        <p:spPr>
          <a:xfrm>
            <a:off x="6596163" y="5621029"/>
            <a:ext cx="2137639" cy="85102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711200">
              <a:spcBef>
                <a:spcPct val="0"/>
              </a:spcBef>
            </a:pPr>
            <a:endParaRPr lang="ru-RU" sz="12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Наличие категории «педагог-исследователь»</a:t>
            </a:r>
          </a:p>
          <a:p>
            <a:pPr algn="ctr" defTabSz="711200">
              <a:spcBef>
                <a:spcPct val="0"/>
              </a:spcBef>
            </a:pPr>
            <a:endParaRPr lang="ru-RU" sz="1000" i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r>
              <a:rPr lang="ru-RU" sz="10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 </a:t>
            </a:r>
            <a:r>
              <a:rPr lang="ru-RU" sz="10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стаж </a:t>
            </a:r>
            <a:r>
              <a:rPr lang="ru-RU" sz="10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5 лет+  </a:t>
            </a:r>
            <a:r>
              <a:rPr lang="ru-RU" sz="10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требования)</a:t>
            </a:r>
          </a:p>
          <a:p>
            <a:pPr lvl="0" algn="ctr" defTabSz="711200">
              <a:spcBef>
                <a:spcPct val="0"/>
              </a:spcBef>
            </a:pPr>
            <a:endParaRPr lang="ru-RU" sz="12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0933371" y="5621029"/>
            <a:ext cx="1036541" cy="85102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НИШ</a:t>
            </a:r>
            <a:endParaRPr lang="ru-RU" sz="12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0074627" y="1112319"/>
            <a:ext cx="621883" cy="5359734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2-этап: комплексное обобщение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итогов деятельности</a:t>
            </a:r>
            <a:endParaRPr lang="ru-RU" sz="11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6596163" y="2202381"/>
            <a:ext cx="2137639" cy="988846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 defTabSz="711200">
              <a:spcBef>
                <a:spcPct val="0"/>
              </a:spcBef>
            </a:pP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Диплом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с отличием, магистр, выпускник «</a:t>
            </a:r>
            <a:r>
              <a:rPr lang="ru-RU" sz="10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Болаша</a:t>
            </a:r>
            <a:r>
              <a:rPr lang="kk-KZ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қ», преподавание на английском </a:t>
            </a:r>
            <a:r>
              <a:rPr lang="kk-KZ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языке  </a:t>
            </a:r>
            <a:r>
              <a:rPr lang="kk-KZ" sz="1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(досрочно)</a:t>
            </a:r>
          </a:p>
          <a:p>
            <a:pPr marL="171450" lvl="0" indent="-171450" algn="ctr" defTabSz="711200">
              <a:spcBef>
                <a:spcPct val="0"/>
              </a:spcBef>
              <a:buFontTx/>
              <a:buChar char="-"/>
            </a:pPr>
            <a:r>
              <a:rPr lang="ru-RU" sz="1000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Для всех учителей</a:t>
            </a:r>
          </a:p>
          <a:p>
            <a:pPr marL="171450" lvl="0" indent="-171450" algn="ctr" defTabSz="711200">
              <a:spcBef>
                <a:spcPct val="0"/>
              </a:spcBef>
              <a:buFontTx/>
              <a:buChar char="-"/>
            </a:pPr>
            <a:r>
              <a:rPr lang="ru-RU" sz="10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 стаж 2 года + требования)</a:t>
            </a:r>
            <a:endParaRPr lang="ru-RU" sz="10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626789" y="1086715"/>
            <a:ext cx="868015" cy="983024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</a:t>
            </a:r>
          </a:p>
          <a:p>
            <a:pPr algn="ctr"/>
            <a:endParaRPr lang="ru-RU" sz="11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601637" y="2171943"/>
            <a:ext cx="893167" cy="998695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ru-RU" sz="11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Педагог-модератор</a:t>
            </a:r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6596163" y="3326357"/>
            <a:ext cx="2137639" cy="106411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Диплом магистра, победители </a:t>
            </a:r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олимпиад и конкурсов;</a:t>
            </a:r>
          </a:p>
          <a:p>
            <a:pPr algn="ctr" defTabSz="711200">
              <a:spcBef>
                <a:spcPct val="0"/>
              </a:spcBef>
            </a:pPr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с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тепень </a:t>
            </a:r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кандидата 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наук/доктора </a:t>
            </a:r>
            <a:r>
              <a:rPr lang="kk-KZ" sz="8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</a:t>
            </a:r>
            <a:r>
              <a:rPr lang="kk-KZ" sz="800" dirty="0">
                <a:solidFill>
                  <a:srgbClr val="FF0000"/>
                </a:solidFill>
                <a:latin typeface="Century Gothic" panose="020B0502020202020204" pitchFamily="34" charset="0"/>
              </a:rPr>
              <a:t>досрочно</a:t>
            </a:r>
            <a:r>
              <a:rPr lang="kk-KZ" sz="8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)</a:t>
            </a:r>
          </a:p>
          <a:p>
            <a:pPr algn="ctr" defTabSz="711200">
              <a:spcBef>
                <a:spcPct val="0"/>
              </a:spcBef>
            </a:pPr>
            <a:endParaRPr lang="kk-KZ" sz="8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r>
              <a:rPr lang="ru-RU" sz="800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- Для </a:t>
            </a:r>
            <a:r>
              <a:rPr lang="ru-RU" sz="8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всех учителей</a:t>
            </a:r>
          </a:p>
          <a:p>
            <a:pPr algn="ctr" defTabSz="711200">
              <a:spcBef>
                <a:spcPct val="0"/>
              </a:spcBef>
            </a:pPr>
            <a:r>
              <a:rPr lang="ru-RU" sz="8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 </a:t>
            </a:r>
            <a:r>
              <a:rPr lang="ru-RU" sz="8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стаж </a:t>
            </a:r>
            <a:r>
              <a:rPr lang="ru-RU" sz="8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3 года+ требования)</a:t>
            </a:r>
            <a:endParaRPr lang="ru-RU" sz="8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5601637" y="3326358"/>
            <a:ext cx="893167" cy="106411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ru-RU" sz="11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Педагог-эксперт</a:t>
            </a: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8" name="Стрелка вправо 87"/>
          <p:cNvSpPr/>
          <p:nvPr/>
        </p:nvSpPr>
        <p:spPr>
          <a:xfrm>
            <a:off x="10700917" y="5932683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2" name="Стрелка вправо 91"/>
          <p:cNvSpPr/>
          <p:nvPr/>
        </p:nvSpPr>
        <p:spPr>
          <a:xfrm>
            <a:off x="9782778" y="3774834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3" name="Стрелка вправо 92"/>
          <p:cNvSpPr/>
          <p:nvPr/>
        </p:nvSpPr>
        <p:spPr>
          <a:xfrm>
            <a:off x="8762526" y="3784053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5" name="Стрелка вправо 94"/>
          <p:cNvSpPr/>
          <p:nvPr/>
        </p:nvSpPr>
        <p:spPr>
          <a:xfrm>
            <a:off x="8760895" y="2630049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6" name="Стрелка вправо 95"/>
          <p:cNvSpPr/>
          <p:nvPr/>
        </p:nvSpPr>
        <p:spPr>
          <a:xfrm>
            <a:off x="8760895" y="4896222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7" name="Стрелка вправо 96"/>
          <p:cNvSpPr/>
          <p:nvPr/>
        </p:nvSpPr>
        <p:spPr>
          <a:xfrm>
            <a:off x="8747534" y="5907045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8996736" y="1130737"/>
            <a:ext cx="669753" cy="5341316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1-этап: национальное квалификационное тестирование</a:t>
            </a:r>
            <a:endParaRPr lang="ru-RU" sz="11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684958" y="264163"/>
            <a:ext cx="16151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>
                <a:solidFill>
                  <a:srgbClr val="002060"/>
                </a:solidFill>
                <a:latin typeface="Century Gothic" panose="020B0502020202020204" pitchFamily="34" charset="0"/>
              </a:rPr>
              <a:t>Решение аттестационной </a:t>
            </a:r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комиссии на уровне: 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5593959" y="6517185"/>
            <a:ext cx="64106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*Предусматривается досрочная аттестация на каждом этапе</a:t>
            </a:r>
            <a:endParaRPr lang="ru-RU" sz="1400" b="1" i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056109" y="677311"/>
            <a:ext cx="16151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Этапы аттестации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6915167" y="679552"/>
            <a:ext cx="16151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Требования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5299991" y="664450"/>
            <a:ext cx="16151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Категории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4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278517" y="6459837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5</a:t>
            </a:fld>
            <a:endParaRPr lang="ru-RU" sz="1600" dirty="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69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Прямоугольник 82"/>
          <p:cNvSpPr/>
          <p:nvPr/>
        </p:nvSpPr>
        <p:spPr>
          <a:xfrm>
            <a:off x="1683510" y="673408"/>
            <a:ext cx="8902984" cy="17933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684046" y="2613851"/>
            <a:ext cx="5227675" cy="3806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6400806" y="2518154"/>
            <a:ext cx="5188688" cy="39021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4046" y="202317"/>
            <a:ext cx="1090544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СТРУКТУРА АТТЕСТАЦИИ </a:t>
            </a:r>
            <a:endParaRPr lang="ru-RU" sz="2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81691" y="818707"/>
            <a:ext cx="7655442" cy="1499192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</a:t>
            </a: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МОДЕРАТОР»</a:t>
            </a: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ЭКСПЕРТ»</a:t>
            </a: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ИССЛЕДОВАТЕЛЬ»</a:t>
            </a:r>
          </a:p>
          <a:p>
            <a:pPr algn="ctr"/>
            <a:r>
              <a:rPr lang="kk-KZ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МАСТЕР»</a:t>
            </a:r>
          </a:p>
          <a:p>
            <a:pPr algn="ctr"/>
            <a:endParaRPr lang="kk-KZ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066819" y="2860157"/>
            <a:ext cx="4419600" cy="1137685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НАЦИОНАЛЬНЫЙ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КВАЛИФИКАЦИОННЫЙ ТЕСТ</a:t>
            </a:r>
          </a:p>
          <a:p>
            <a:pPr algn="ctr"/>
            <a:r>
              <a:rPr lang="ru-RU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70% - ПРЕДМЕТНЫЕ ЗНАНИЯ</a:t>
            </a:r>
          </a:p>
          <a:p>
            <a:pPr algn="ctr"/>
            <a:r>
              <a:rPr lang="ru-RU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30% - ПЕДАГОГИКА, ПСИХОЛОГИЯ, МЕТОДИКА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066820" y="4472753"/>
            <a:ext cx="1814622" cy="1297178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Независимый центр оценки</a:t>
            </a:r>
          </a:p>
          <a:p>
            <a:pPr algn="ctr"/>
            <a:r>
              <a:rPr lang="kk-KZ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(платно 2400 тн.)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838372" y="4472753"/>
            <a:ext cx="1648047" cy="1297178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 Ц Т</a:t>
            </a:r>
          </a:p>
          <a:p>
            <a:pPr algn="ctr"/>
            <a:r>
              <a:rPr lang="kk-KZ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готовит тесты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4" name="Прямая со стрелкой 43"/>
          <p:cNvCxnSpPr/>
          <p:nvPr/>
        </p:nvCxnSpPr>
        <p:spPr>
          <a:xfrm>
            <a:off x="3351051" y="3997842"/>
            <a:ext cx="0" cy="2030811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1066820" y="5917029"/>
            <a:ext cx="4419599" cy="327813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14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 раза в год (май, ноябрь)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Стрелка углом вверх 45"/>
          <p:cNvSpPr/>
          <p:nvPr/>
        </p:nvSpPr>
        <p:spPr>
          <a:xfrm rot="10800000">
            <a:off x="684046" y="1403489"/>
            <a:ext cx="999463" cy="1233379"/>
          </a:xfrm>
          <a:prstGeom prst="bentUpArrow">
            <a:avLst>
              <a:gd name="adj1" fmla="val 25000"/>
              <a:gd name="adj2" fmla="val 24412"/>
              <a:gd name="adj3" fmla="val 25000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1630345" y="4136061"/>
            <a:ext cx="32925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1630345" y="4136061"/>
            <a:ext cx="0" cy="36859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4922893" y="4146691"/>
            <a:ext cx="0" cy="36859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Стрелка углом вверх 74"/>
          <p:cNvSpPr/>
          <p:nvPr/>
        </p:nvSpPr>
        <p:spPr>
          <a:xfrm rot="10800000" flipH="1">
            <a:off x="10586493" y="1371595"/>
            <a:ext cx="1003001" cy="1233379"/>
          </a:xfrm>
          <a:prstGeom prst="bentUpArrow">
            <a:avLst>
              <a:gd name="adj1" fmla="val 25000"/>
              <a:gd name="adj2" fmla="val 24412"/>
              <a:gd name="adj3" fmla="val 25000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6727277" y="2977123"/>
            <a:ext cx="4419600" cy="1304146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КОМПЛЕКСНОЕ АНАЛИТИЧЕСКОЕ </a:t>
            </a:r>
          </a:p>
          <a:p>
            <a:pPr algn="ctr"/>
            <a:r>
              <a:rPr lang="ru-RU" sz="1400" b="1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ОБО</a:t>
            </a:r>
            <a:r>
              <a:rPr lang="ru-RU" sz="1400" b="1">
                <a:solidFill>
                  <a:srgbClr val="002060"/>
                </a:solidFill>
                <a:latin typeface="Century Gothic" panose="020B0502020202020204" pitchFamily="34" charset="0"/>
              </a:rPr>
              <a:t>Б</a:t>
            </a:r>
            <a:r>
              <a:rPr lang="ru-RU" sz="1400" b="1" smtClean="0">
                <a:solidFill>
                  <a:srgbClr val="002060"/>
                </a:solidFill>
                <a:latin typeface="Century Gothic" panose="020B0502020202020204" pitchFamily="34" charset="0"/>
              </a:rPr>
              <a:t>ЩЕНИЕ </a:t>
            </a:r>
            <a:endParaRPr lang="ru-RU" sz="14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ИТОГОВ ДЕЯТЕЛЬНОСТИ</a:t>
            </a:r>
          </a:p>
          <a:p>
            <a:pPr algn="ctr"/>
            <a:r>
              <a:rPr lang="ru-RU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(оценка, результаты обучающихся, результаты ЕНТ, ВОУД, олимпиад, конкурсов, участие учителя в работе МО)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7" name="Прямая со стрелкой 76"/>
          <p:cNvCxnSpPr/>
          <p:nvPr/>
        </p:nvCxnSpPr>
        <p:spPr>
          <a:xfrm>
            <a:off x="7617588" y="4281269"/>
            <a:ext cx="0" cy="623772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6757052" y="4653419"/>
            <a:ext cx="1821674" cy="669080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 раза в год</a:t>
            </a:r>
          </a:p>
          <a:p>
            <a:pPr algn="ctr"/>
            <a:r>
              <a:rPr lang="kk-KZ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(июнь-декабрь)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9549831" y="4653418"/>
            <a:ext cx="1648047" cy="669081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 раза в год</a:t>
            </a:r>
          </a:p>
          <a:p>
            <a:pPr algn="ctr"/>
            <a:r>
              <a:rPr lang="kk-KZ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(июнь-декабрь)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0" name="Прямая со стрелкой 79"/>
          <p:cNvCxnSpPr/>
          <p:nvPr/>
        </p:nvCxnSpPr>
        <p:spPr>
          <a:xfrm>
            <a:off x="10375861" y="4148458"/>
            <a:ext cx="0" cy="648589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30" y="0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258595" y="6333480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6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757052" y="5452604"/>
            <a:ext cx="4440826" cy="598996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Оплата с 1 сентября и 1 января</a:t>
            </a:r>
          </a:p>
          <a:p>
            <a:pPr algn="ctr"/>
            <a:r>
              <a:rPr lang="kk-KZ" sz="12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п</a:t>
            </a:r>
            <a:r>
              <a:rPr lang="kk-KZ" sz="1200" b="1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ри действующей аттестации – 1 раз с 1 сентября</a:t>
            </a:r>
            <a:endParaRPr lang="kk-KZ" sz="1200" b="1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409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8167" y="111672"/>
            <a:ext cx="8929633" cy="55734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НАЦИОНАЛЬНЫЙ КВАЛИФИКАЦИОННЫЙ ТЕСТ</a:t>
            </a:r>
            <a:endParaRPr lang="ru-RU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44427" y="1512602"/>
            <a:ext cx="5490803" cy="1889823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Для аттестации </a:t>
            </a: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все </a:t>
            </a: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уровни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педагогического мастерства в аттестационную комиссию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сдают национальный квалификационный тест на платной основе (2400 </a:t>
            </a:r>
            <a:r>
              <a:rPr lang="ru-RU" sz="16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тн</a:t>
            </a: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.)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 предоставляет </a:t>
            </a:r>
            <a:r>
              <a:rPr lang="ru-RU" sz="1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сертификат</a:t>
            </a:r>
            <a:r>
              <a:rPr lang="ru-RU" sz="16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«Содержание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учебного предмета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» (70%)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/>
            </a:r>
            <a:b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«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Методика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преподавания предмета» (30%)</a:t>
            </a:r>
          </a:p>
          <a:p>
            <a:pPr marL="0" indent="0">
              <a:buNone/>
            </a:pPr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7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30679" y="3578473"/>
            <a:ext cx="5518300" cy="280076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Педагогические работники, показавшие отрицательные результаты тестирования,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сдают повторно не более одного раза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течение сроков сдачи тестирования, определённых настоящими Правилами,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 платной основе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При этом, допускается </a:t>
            </a:r>
            <a:r>
              <a:rPr lang="ru-RU" sz="1600" b="1" smtClean="0">
                <a:solidFill>
                  <a:srgbClr val="C00000"/>
                </a:solidFill>
                <a:latin typeface="Century Gothic" panose="020B0502020202020204" pitchFamily="34" charset="0"/>
              </a:rPr>
              <a:t>пересдача</a:t>
            </a:r>
            <a:r>
              <a:rPr lang="ru-RU" sz="1600" smtClean="0">
                <a:solidFill>
                  <a:srgbClr val="002060"/>
                </a:solidFill>
                <a:latin typeface="Century Gothic" panose="020B0502020202020204" pitchFamily="34" charset="0"/>
              </a:rPr>
              <a:t> тестирования</a:t>
            </a:r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937654" y="855068"/>
            <a:ext cx="35626" cy="577136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30679" y="855068"/>
            <a:ext cx="55183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Предлагаемая модель </a:t>
            </a:r>
            <a:endParaRPr lang="ru-RU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79674" y="855068"/>
            <a:ext cx="3431836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Действующая модель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0636" y="3578473"/>
            <a:ext cx="5124620" cy="30469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Педагогические работники, претендующие </a:t>
            </a:r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досрочную аттестацию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проходят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аттестацию </a:t>
            </a:r>
            <a:r>
              <a:rPr lang="ru-RU" sz="1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в два этапа</a:t>
            </a:r>
            <a:r>
              <a:rPr lang="ru-RU" sz="1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:</a:t>
            </a:r>
          </a:p>
          <a:p>
            <a:pPr algn="ctr"/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      1) </a:t>
            </a:r>
            <a:r>
              <a:rPr lang="ru-RU" sz="1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первый этап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-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квалификационное </a:t>
            </a: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тестирование на: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знание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законодательства Республики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Казахстан</a:t>
            </a:r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основы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педагогики и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психологии</a:t>
            </a:r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основы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предметных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знаний</a:t>
            </a:r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    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2) </a:t>
            </a:r>
            <a:r>
              <a:rPr lang="ru-RU" sz="1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второй этап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- аналитическое обобщение итогов деятельности.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4382" y="1569765"/>
            <a:ext cx="5100874" cy="18158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Аттестация педагогических работников </a:t>
            </a:r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при очередной аттестации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осуществляется</a:t>
            </a:r>
            <a:r>
              <a:rPr lang="ru-RU" sz="1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latin typeface="Century Gothic" panose="020B0502020202020204" pitchFamily="34" charset="0"/>
              </a:rPr>
              <a:t>одноэтапно</a:t>
            </a:r>
            <a:r>
              <a:rPr lang="ru-RU" sz="1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(портфолио)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путем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комплексного аналитического обобщения итогов деятельности педагогического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работника</a:t>
            </a:r>
          </a:p>
          <a:p>
            <a:pPr algn="ctr"/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3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60" y="57626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Номер слайда 4"/>
          <p:cNvSpPr txBox="1">
            <a:spLocks/>
          </p:cNvSpPr>
          <p:nvPr/>
        </p:nvSpPr>
        <p:spPr>
          <a:xfrm>
            <a:off x="9347200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k-K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7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8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tella.Ibraeva\Desktop\report.png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4242" y="1380007"/>
            <a:ext cx="2382145" cy="1480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9388" y="222527"/>
            <a:ext cx="11544177" cy="32318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СТРУКТУРА НАЦИОНАЛЬНОГО КВАЛИФИКАЦИОННОГО ТЕСТА</a:t>
            </a:r>
            <a:endParaRPr lang="ru-RU" sz="24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4294328"/>
              </p:ext>
            </p:extLst>
          </p:nvPr>
        </p:nvGraphicFramePr>
        <p:xfrm>
          <a:off x="5007935" y="3051543"/>
          <a:ext cx="6612688" cy="27113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71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855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067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Категории 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прохождения квалификационного теста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61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Педагог-мастер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61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Педагог-исследователь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80%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61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Педагог-эксперт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61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Педагог-модератор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07935" y="757953"/>
            <a:ext cx="6592185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Предлагаемая модель</a:t>
            </a:r>
            <a:endParaRPr lang="ru-RU" sz="16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719213" y="724395"/>
            <a:ext cx="11875" cy="578876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2018" y="772804"/>
            <a:ext cx="4251229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Действующая модель</a:t>
            </a:r>
            <a:endParaRPr lang="ru-RU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02019" y="1250179"/>
            <a:ext cx="4251229" cy="5262979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1. Знание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законодательства Республики Казахстан -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20 </a:t>
            </a: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вопросов</a:t>
            </a:r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  <a:ea typeface="Times New Roman"/>
            </a:endParaRP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  <a:ea typeface="Times New Roman"/>
            </a:endParaRPr>
          </a:p>
          <a:p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2. Основы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педагогики и психологии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– 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20 вопросов</a:t>
            </a:r>
          </a:p>
          <a:p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/>
            </a:r>
            <a:b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</a:b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3. Основы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предметных знаний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– 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20 вопросов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/>
            </a:r>
            <a:b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</a:b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      </a:t>
            </a:r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  <a:ea typeface="Times New Roman"/>
            </a:endParaRPr>
          </a:p>
          <a:p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Общее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время тестирования составляет сто двадцать (120) минут, за исключением педагогических работников, тестируемых по основам предметных знаний по математике, физике, химии, а также преподавателей специальных, общепрофессиональных дисциплин и мастеров производственного обучения, для которых общее время тестирования составляет сто пятьдесят (150) минут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.</a:t>
            </a:r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07933" y="1335250"/>
            <a:ext cx="4476309" cy="156966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«</a:t>
            </a:r>
            <a:r>
              <a:rPr lang="ru-RU" sz="1600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Содержание учебного предмета</a:t>
            </a:r>
            <a:r>
              <a:rPr lang="ru-RU" sz="1600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» - </a:t>
            </a:r>
            <a:r>
              <a:rPr lang="ru-RU" sz="16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70 вопросов</a:t>
            </a:r>
          </a:p>
          <a:p>
            <a:pPr marL="342900" indent="-342900">
              <a:buAutoNum type="arabicPeriod"/>
            </a:pPr>
            <a:endParaRPr lang="ru-RU" sz="1600" dirty="0" smtClean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1600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«Педагогика, психология и  методика» - </a:t>
            </a:r>
            <a:r>
              <a:rPr lang="ru-RU" sz="16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30 вопросов</a:t>
            </a:r>
          </a:p>
          <a:p>
            <a:pPr marL="342900" indent="-342900">
              <a:buFontTx/>
              <a:buAutoNum type="arabicPeriod"/>
            </a:pPr>
            <a:endParaRPr lang="ru-RU" sz="1600" dirty="0" smtClean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07933" y="5928383"/>
            <a:ext cx="6592185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Время тестирования зависит от квалификационного уровня </a:t>
            </a:r>
            <a:endParaRPr lang="ru-RU" sz="1600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252914" y="6330595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8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64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0154986" y="2000023"/>
            <a:ext cx="1545897" cy="11695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Качество преподавания</a:t>
            </a:r>
          </a:p>
          <a:p>
            <a:pPr algn="ctr"/>
            <a:endParaRPr lang="ru-RU" sz="2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5" name="Picture 3" descr="C:\Users\Stella.Ibraeva\Desktop\folder.jpg"/>
          <p:cNvPicPr>
            <a:picLocks noChangeAspect="1" noChangeArrowheads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4298" y="222404"/>
            <a:ext cx="1690148" cy="164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574298" y="6398474"/>
            <a:ext cx="1450404" cy="229475"/>
          </a:xfrm>
        </p:spPr>
        <p:txBody>
          <a:bodyPr/>
          <a:lstStyle/>
          <a:p>
            <a:fld id="{290F8FE1-D312-4C01-8616-14340EB4CBE8}" type="slidenum">
              <a:rPr lang="ru-RU" sz="11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9</a:t>
            </a:fld>
            <a:endParaRPr lang="ru-RU" sz="11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283976" y="243337"/>
            <a:ext cx="8123275" cy="767353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СТРУКТУРА КОМПЛЕКСНОГО АНАЛИТИЧЕСКОГО ОБОБЩЕНИЯ ИТОГОВ ДЕЯТЕЛЬНОСТИ</a:t>
            </a:r>
            <a:endParaRPr lang="ru-RU" sz="28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7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01" y="111592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6219645" y="1969246"/>
            <a:ext cx="1535501" cy="11695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Текущие результаты обучающихся</a:t>
            </a:r>
          </a:p>
          <a:p>
            <a:pPr algn="ctr"/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33739" y="4638876"/>
            <a:ext cx="1522907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Результаты 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ВОУД</a:t>
            </a:r>
          </a:p>
          <a:p>
            <a:pPr algn="ctr"/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218775" y="4638875"/>
            <a:ext cx="1529074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Результаты 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о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лимпиад</a:t>
            </a:r>
          </a:p>
          <a:p>
            <a:pPr algn="ctr"/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219645" y="5721467"/>
            <a:ext cx="1522907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Р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езультаты 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ЕНТ</a:t>
            </a:r>
          </a:p>
          <a:p>
            <a:pPr algn="ctr"/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224942" y="3333873"/>
            <a:ext cx="1522907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Результаты 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конкурсов</a:t>
            </a:r>
            <a:endParaRPr lang="ru-RU" sz="1400" dirty="0"/>
          </a:p>
          <a:p>
            <a:pPr algn="ctr"/>
            <a:endParaRPr lang="ru-RU" sz="28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224942" y="1988295"/>
            <a:ext cx="1522907" cy="11695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Достижения обучающихся</a:t>
            </a:r>
          </a:p>
          <a:p>
            <a:pPr algn="ctr"/>
            <a:endParaRPr lang="ru-RU" sz="2800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flipH="1">
            <a:off x="5973280" y="1444358"/>
            <a:ext cx="22078" cy="518207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848707" y="1276569"/>
            <a:ext cx="3477341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Предлагаемая модель </a:t>
            </a:r>
            <a:endParaRPr lang="ru-RU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88094" y="1276569"/>
            <a:ext cx="3431836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Действующая модель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233739" y="3333873"/>
            <a:ext cx="1522907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Результаты </a:t>
            </a:r>
            <a:r>
              <a:rPr lang="ru-RU" sz="14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суммативного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оценивания </a:t>
            </a:r>
          </a:p>
          <a:p>
            <a:pPr algn="ctr"/>
            <a:endParaRPr lang="ru-RU" sz="14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0154986" y="3297373"/>
            <a:ext cx="1522907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Мониторинг МО</a:t>
            </a:r>
          </a:p>
          <a:p>
            <a:pPr algn="ctr"/>
            <a:endParaRPr lang="ru-RU" sz="2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0154986" y="4659803"/>
            <a:ext cx="1522907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Работа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 родителями</a:t>
            </a:r>
          </a:p>
          <a:p>
            <a:pPr algn="ctr"/>
            <a:endParaRPr lang="ru-RU" sz="1400" dirty="0"/>
          </a:p>
        </p:txBody>
      </p:sp>
      <p:cxnSp>
        <p:nvCxnSpPr>
          <p:cNvPr id="40" name="Прямая со стрелкой 39"/>
          <p:cNvCxnSpPr>
            <a:stCxn id="9" idx="2"/>
            <a:endCxn id="37" idx="0"/>
          </p:cNvCxnSpPr>
          <p:nvPr/>
        </p:nvCxnSpPr>
        <p:spPr>
          <a:xfrm>
            <a:off x="6987396" y="3138797"/>
            <a:ext cx="7797" cy="195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6958094" y="5592982"/>
            <a:ext cx="7797" cy="195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6973301" y="4510392"/>
            <a:ext cx="7797" cy="195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10927934" y="3138797"/>
            <a:ext cx="7797" cy="195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8979413" y="3172845"/>
            <a:ext cx="7797" cy="195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8935196" y="4510392"/>
            <a:ext cx="7797" cy="195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10945741" y="4464727"/>
            <a:ext cx="7797" cy="195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447130" y="1868608"/>
            <a:ext cx="5044447" cy="452431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Материалы </a:t>
            </a:r>
            <a:r>
              <a:rPr lang="ru-RU" sz="16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педопыта</a:t>
            </a: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: </a:t>
            </a:r>
          </a:p>
          <a:p>
            <a:pPr algn="ctr"/>
            <a:endParaRPr lang="ru-RU" sz="1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эссе</a:t>
            </a: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творческий отчет </a:t>
            </a: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самоанализ профессиональной деятельности</a:t>
            </a: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участие в конференциях, семинарах,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круглых столах</a:t>
            </a: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публикации в СМИ</a:t>
            </a: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отзывы обучающихся, родителей, коллег, членов администрации</a:t>
            </a:r>
          </a:p>
          <a:p>
            <a:pPr algn="ctr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60316896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1236</Words>
  <Application>Microsoft Office PowerPoint</Application>
  <PresentationFormat>Широкоэкранный</PresentationFormat>
  <Paragraphs>312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 Unicode MS</vt:lpstr>
      <vt:lpstr>Arial</vt:lpstr>
      <vt:lpstr>Calibri</vt:lpstr>
      <vt:lpstr>Century Gothic</vt:lpstr>
      <vt:lpstr>Times New Roman</vt:lpstr>
      <vt:lpstr>Wingdings</vt:lpstr>
      <vt:lpstr>1_Тема Office</vt:lpstr>
      <vt:lpstr>Презентация PowerPoint</vt:lpstr>
      <vt:lpstr>ЦЕЛИ АТТЕСТАЦИИ</vt:lpstr>
      <vt:lpstr>Презентация PowerPoint</vt:lpstr>
      <vt:lpstr>ПЕРЕХОД НА НОВУЮ МОДЕЛЬ АТТЕСТАЦИИ ПЕДАГОГОВ</vt:lpstr>
      <vt:lpstr>Презентация PowerPoint</vt:lpstr>
      <vt:lpstr>Презентация PowerPoint</vt:lpstr>
      <vt:lpstr>НАЦИОНАЛЬНЫЙ КВАЛИФИКАЦИОННЫЙ ТЕСТ</vt:lpstr>
      <vt:lpstr>СТРУКТУРА НАЦИОНАЛЬНОГО КВАЛИФИКАЦИОННОГО ТЕСТА</vt:lpstr>
      <vt:lpstr>СТРУКТУРА КОМПЛЕКСНОГО АНАЛИТИЧЕСКОГО ОБОБЩЕНИЯ ИТОГОВ ДЕЯТЕЛЬНОСТИ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Дарик</dc:creator>
  <cp:lastModifiedBy>Дархан Серболов</cp:lastModifiedBy>
  <cp:revision>1</cp:revision>
  <dcterms:modified xsi:type="dcterms:W3CDTF">2018-02-12T11:14:10Z</dcterms:modified>
</cp:coreProperties>
</file>