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2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9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36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5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94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7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4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6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3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3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3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6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0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0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2E2D7-6E3A-4C10-A2F1-DBB90A9311C0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69E85E-AAA6-446E-A85D-55C61760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9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4.kz/media/k2/items/cache/6f301eabac73c5993b58cf31f733670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6" y="135678"/>
            <a:ext cx="4506296" cy="338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19" y="4599282"/>
            <a:ext cx="9918133" cy="151553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Послание Президента Республики Казахстан Н. Назарбаева народу </a:t>
            </a:r>
            <a:r>
              <a:rPr lang="ru-RU" b="1" dirty="0" smtClean="0"/>
              <a:t>Казахстана. 10 </a:t>
            </a:r>
            <a:r>
              <a:rPr lang="ru-RU" b="1" dirty="0"/>
              <a:t>января </a:t>
            </a:r>
            <a:r>
              <a:rPr lang="ru-RU" b="1" dirty="0" smtClean="0"/>
              <a:t>2018 г.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3420" y="5357048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Новые возможности развития в условиях четвертой промышленной революции</a:t>
            </a:r>
            <a:endParaRPr lang="ru-RU" sz="2000" dirty="0"/>
          </a:p>
          <a:p>
            <a:pPr algn="ctr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551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4378" y="213815"/>
            <a:ext cx="8596668" cy="1320800"/>
          </a:xfrm>
        </p:spPr>
        <p:txBody>
          <a:bodyPr/>
          <a:lstStyle/>
          <a:p>
            <a:r>
              <a:rPr lang="ru-RU" b="1" u="sng" dirty="0"/>
              <a:t>ШЕСТОЕ</a:t>
            </a:r>
            <a:r>
              <a:rPr lang="ru-RU" b="1" dirty="0"/>
              <a:t>. «Перезагрузка» финансового сектора.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024063"/>
            <a:ext cx="8596313" cy="3881437"/>
          </a:xfrm>
        </p:spPr>
        <p:txBody>
          <a:bodyPr/>
          <a:lstStyle/>
          <a:p>
            <a:r>
              <a:rPr lang="ru-RU" dirty="0" smtClean="0"/>
              <a:t>Необходимо </a:t>
            </a:r>
            <a:r>
              <a:rPr lang="ru-RU" dirty="0"/>
              <a:t>завершить </a:t>
            </a:r>
            <a:r>
              <a:rPr lang="ru-RU" b="1" dirty="0"/>
              <a:t>очистку банковского портфеля</a:t>
            </a:r>
            <a:r>
              <a:rPr lang="ru-RU" dirty="0"/>
              <a:t> от «плохих» кредитов.</a:t>
            </a:r>
          </a:p>
          <a:p>
            <a:r>
              <a:rPr lang="ru-RU" dirty="0"/>
              <a:t>При этом собственники банков должны нести </a:t>
            </a:r>
            <a:r>
              <a:rPr lang="ru-RU" b="1" dirty="0"/>
              <a:t>экономическую ответственность</a:t>
            </a:r>
            <a:r>
              <a:rPr lang="ru-RU" dirty="0"/>
              <a:t>, признавая убытки.</a:t>
            </a:r>
          </a:p>
          <a:p>
            <a:endParaRPr lang="ru-RU" dirty="0"/>
          </a:p>
        </p:txBody>
      </p:sp>
      <p:pic>
        <p:nvPicPr>
          <p:cNvPr id="8194" name="Picture 2" descr="http://ru-an.info/Photo/News/2013/2013_12_26_66c5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01" y="3226195"/>
            <a:ext cx="3631805" cy="363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4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2771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СЕДЬМОЕ</a:t>
            </a:r>
            <a:r>
              <a:rPr lang="ru-RU" b="1" dirty="0"/>
              <a:t>. Человеческий капитал – основа модернизации.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Новое </a:t>
            </a:r>
            <a:r>
              <a:rPr lang="ru-RU" b="1" i="1" u="sng" dirty="0"/>
              <a:t>качество образования.</a:t>
            </a:r>
            <a:endParaRPr lang="ru-RU" dirty="0"/>
          </a:p>
          <a:p>
            <a:r>
              <a:rPr lang="ru-RU" dirty="0"/>
              <a:t>Нужно ускорить создание </a:t>
            </a:r>
            <a:r>
              <a:rPr lang="ru-RU" b="1" dirty="0"/>
              <a:t>собственной передовой системы образования</a:t>
            </a:r>
            <a:r>
              <a:rPr lang="ru-RU" dirty="0"/>
              <a:t>, охватывающей граждан всех возрастов.</a:t>
            </a:r>
          </a:p>
          <a:p>
            <a:r>
              <a:rPr lang="ru-RU" dirty="0"/>
              <a:t>Ключевым приоритетом образовательных программ должно стать развитие </a:t>
            </a:r>
            <a:r>
              <a:rPr lang="ru-RU" b="1" dirty="0"/>
              <a:t>способности к постоянной адаптации к изменениям</a:t>
            </a:r>
            <a:r>
              <a:rPr lang="ru-RU" dirty="0"/>
              <a:t> и </a:t>
            </a:r>
            <a:r>
              <a:rPr lang="ru-RU" b="1" dirty="0"/>
              <a:t>усвоению новых знаний</a:t>
            </a:r>
            <a:r>
              <a:rPr lang="ru-RU" dirty="0"/>
              <a:t>.</a:t>
            </a:r>
          </a:p>
          <a:p>
            <a:r>
              <a:rPr lang="ru-RU" dirty="0"/>
              <a:t>В </a:t>
            </a:r>
            <a:r>
              <a:rPr lang="ru-RU" b="1" u="sng" dirty="0"/>
              <a:t>дошкольном образовании</a:t>
            </a:r>
            <a:r>
              <a:rPr lang="ru-RU" dirty="0"/>
              <a:t> к 1 сентября 2019 года необходимо внедрить </a:t>
            </a:r>
            <a:r>
              <a:rPr lang="ru-RU" b="1" dirty="0"/>
              <a:t>единые стандарты программ</a:t>
            </a:r>
            <a:r>
              <a:rPr lang="ru-RU" dirty="0"/>
              <a:t> для раннего развития детей, развивающие социальные навыки и навыки самообучения.</a:t>
            </a:r>
          </a:p>
          <a:p>
            <a:r>
              <a:rPr lang="ru-RU" dirty="0"/>
              <a:t>В </a:t>
            </a:r>
            <a:r>
              <a:rPr lang="ru-RU" b="1" u="sng" dirty="0"/>
              <a:t>среднем образовании</a:t>
            </a:r>
            <a:r>
              <a:rPr lang="ru-RU" dirty="0"/>
              <a:t> начат </a:t>
            </a:r>
            <a:r>
              <a:rPr lang="ru-RU" b="1" dirty="0"/>
              <a:t>переход на обновленное содержание</a:t>
            </a:r>
            <a:r>
              <a:rPr lang="ru-RU" dirty="0"/>
              <a:t>, который будет завершен в </a:t>
            </a:r>
            <a:r>
              <a:rPr lang="ru-RU" b="1" dirty="0"/>
              <a:t>2021 году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63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04" y="185154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Будущее </a:t>
            </a:r>
            <a:r>
              <a:rPr lang="ru-RU" dirty="0" err="1"/>
              <a:t>казахстанцев</a:t>
            </a:r>
            <a:r>
              <a:rPr lang="ru-RU" dirty="0"/>
              <a:t> – </a:t>
            </a:r>
            <a:r>
              <a:rPr lang="ru-RU" b="1" dirty="0"/>
              <a:t>за свободным владением</a:t>
            </a:r>
            <a:r>
              <a:rPr lang="ru-RU" dirty="0"/>
              <a:t> </a:t>
            </a:r>
            <a:r>
              <a:rPr lang="ru-RU" i="1" dirty="0"/>
              <a:t>казахским, русским </a:t>
            </a:r>
            <a:r>
              <a:rPr lang="ru-RU" dirty="0"/>
              <a:t>и </a:t>
            </a:r>
            <a:r>
              <a:rPr lang="ru-RU" i="1" dirty="0"/>
              <a:t>английским</a:t>
            </a:r>
            <a:r>
              <a:rPr lang="ru-RU" dirty="0"/>
              <a:t> языками.</a:t>
            </a:r>
            <a:endParaRPr lang="ru-RU" dirty="0"/>
          </a:p>
        </p:txBody>
      </p:sp>
      <p:pic>
        <p:nvPicPr>
          <p:cNvPr id="9218" name="Picture 2" descr="https://storage.googleapis.com/yvimg-prod/images/user/turrus/9n9PNF61YDEmZADwI7aH7Jm6yThu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38" y="4039738"/>
            <a:ext cx="685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9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2891"/>
            <a:ext cx="8596668" cy="4567404"/>
          </a:xfrm>
        </p:spPr>
        <p:txBody>
          <a:bodyPr/>
          <a:lstStyle/>
          <a:p>
            <a:r>
              <a:rPr lang="ru-RU" dirty="0"/>
              <a:t>Переход на </a:t>
            </a:r>
            <a:r>
              <a:rPr lang="ru-RU" b="1" dirty="0"/>
              <a:t>латинский алфавит</a:t>
            </a:r>
            <a:r>
              <a:rPr lang="ru-RU" dirty="0"/>
              <a:t> способствует решению этого вопроса.</a:t>
            </a:r>
          </a:p>
          <a:p>
            <a:r>
              <a:rPr lang="ru-RU" dirty="0"/>
              <a:t>Следует определить </a:t>
            </a:r>
            <a:r>
              <a:rPr lang="ru-RU" b="1" dirty="0"/>
              <a:t>четкий график перехода</a:t>
            </a:r>
            <a:r>
              <a:rPr lang="ru-RU" dirty="0"/>
              <a:t> на латинский алфавит до 2025 года на всех уровнях образования.</a:t>
            </a:r>
          </a:p>
          <a:p>
            <a:r>
              <a:rPr lang="ru-RU" dirty="0"/>
              <a:t>Знание </a:t>
            </a:r>
            <a:r>
              <a:rPr lang="ru-RU" b="1" dirty="0"/>
              <a:t>русского языка</a:t>
            </a:r>
            <a:r>
              <a:rPr lang="ru-RU" dirty="0"/>
              <a:t> остается </a:t>
            </a:r>
            <a:r>
              <a:rPr lang="ru-RU" b="1" dirty="0"/>
              <a:t>важным</a:t>
            </a:r>
            <a:r>
              <a:rPr lang="ru-RU" dirty="0"/>
              <a:t>.</a:t>
            </a:r>
          </a:p>
          <a:p>
            <a:r>
              <a:rPr lang="ru-RU" dirty="0"/>
              <a:t>С 2016 года в обновленных программах русский язык преподается в казахских школах уже </a:t>
            </a:r>
            <a:r>
              <a:rPr lang="ru-RU" b="1" dirty="0"/>
              <a:t>с 1-го класса</a:t>
            </a:r>
            <a:r>
              <a:rPr lang="ru-RU" dirty="0"/>
              <a:t>.</a:t>
            </a:r>
          </a:p>
          <a:p>
            <a:r>
              <a:rPr lang="ru-RU" dirty="0"/>
              <a:t>С 2019 года будет начат переход к преподаванию на </a:t>
            </a:r>
            <a:r>
              <a:rPr lang="ru-RU" b="1" dirty="0"/>
              <a:t>английском языке</a:t>
            </a:r>
            <a:r>
              <a:rPr lang="ru-RU" dirty="0"/>
              <a:t> отдельных естественнонаучных дисциплин в </a:t>
            </a:r>
            <a:r>
              <a:rPr lang="ru-RU" b="1" dirty="0"/>
              <a:t>10-м</a:t>
            </a:r>
            <a:r>
              <a:rPr lang="ru-RU" dirty="0"/>
              <a:t> и </a:t>
            </a:r>
            <a:r>
              <a:rPr lang="ru-RU" b="1" dirty="0"/>
              <a:t>11-м классах</a:t>
            </a:r>
            <a:r>
              <a:rPr lang="ru-RU" dirty="0"/>
              <a:t>.</a:t>
            </a:r>
          </a:p>
          <a:p>
            <a:r>
              <a:rPr lang="ru-RU" dirty="0"/>
              <a:t>В результате все наши выпускники будут </a:t>
            </a:r>
            <a:r>
              <a:rPr lang="ru-RU" b="1" dirty="0"/>
              <a:t>владеть тремя языками</a:t>
            </a:r>
            <a:r>
              <a:rPr lang="ru-RU" dirty="0"/>
              <a:t> на уровне, необходимом для жизни и работы в стране и в глобальном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47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ichpravda.ru/sites/default/files/yablok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16" y="1857565"/>
            <a:ext cx="3566714" cy="416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Первоклассное здравоохранение и здоровая нация.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078308" cy="3880773"/>
          </a:xfrm>
        </p:spPr>
        <p:txBody>
          <a:bodyPr/>
          <a:lstStyle/>
          <a:p>
            <a:r>
              <a:rPr lang="ru-RU" dirty="0"/>
              <a:t>С ростом продолжительности жизни населения и развитием медицинских технологий</a:t>
            </a:r>
            <a:r>
              <a:rPr lang="ru-RU" b="1" dirty="0"/>
              <a:t> объем потребления медицинских услуг будет расти</a:t>
            </a:r>
            <a:r>
              <a:rPr lang="ru-RU" dirty="0"/>
              <a:t>.</a:t>
            </a:r>
          </a:p>
          <a:p>
            <a:r>
              <a:rPr lang="ru-RU" dirty="0"/>
              <a:t>Современное здравоохранение должно </a:t>
            </a:r>
            <a:r>
              <a:rPr lang="ru-RU" b="1" dirty="0"/>
              <a:t>больше ориентироваться на профилактику заболеваний</a:t>
            </a:r>
            <a:r>
              <a:rPr lang="ru-RU" dirty="0"/>
              <a:t>, а не на дорогостоящее стационарное лечение.</a:t>
            </a:r>
          </a:p>
          <a:p>
            <a:r>
              <a:rPr lang="ru-RU" dirty="0"/>
              <a:t>Нужно усилить </a:t>
            </a:r>
            <a:r>
              <a:rPr lang="ru-RU" b="1" dirty="0"/>
              <a:t>управление общественным здоровьем</a:t>
            </a:r>
            <a:r>
              <a:rPr lang="ru-RU" dirty="0"/>
              <a:t>, пропагандируя </a:t>
            </a:r>
            <a:r>
              <a:rPr lang="ru-RU" b="1" dirty="0"/>
              <a:t>здоровый образ жизни</a:t>
            </a:r>
            <a:r>
              <a:rPr lang="ru-RU" dirty="0"/>
              <a:t>.</a:t>
            </a:r>
          </a:p>
          <a:p>
            <a:r>
              <a:rPr lang="ru-RU" dirty="0"/>
              <a:t>Особое внимание следует уделить охране и укреплению </a:t>
            </a:r>
            <a:r>
              <a:rPr lang="ru-RU" b="1" dirty="0"/>
              <a:t>репродуктивного здоровья молодежи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38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/>
              <a:t>Качественная занятость и справедливая система социального обеспечения.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Важно обеспечить </a:t>
            </a:r>
            <a:r>
              <a:rPr lang="ru-RU" b="1" dirty="0"/>
              <a:t>эффективность </a:t>
            </a:r>
            <a:r>
              <a:rPr lang="ru-RU" b="1" u="sng" dirty="0"/>
              <a:t>рынка труда</a:t>
            </a:r>
            <a:r>
              <a:rPr lang="ru-RU" dirty="0"/>
              <a:t>, создать условия, чтобы каждый мог реализовать свой потенциал.</a:t>
            </a:r>
          </a:p>
          <a:p>
            <a:r>
              <a:rPr lang="ru-RU" dirty="0"/>
              <a:t>Необходимо разработать </a:t>
            </a:r>
            <a:r>
              <a:rPr lang="ru-RU" b="1" dirty="0"/>
              <a:t>современные стандарты</a:t>
            </a:r>
            <a:r>
              <a:rPr lang="ru-RU" dirty="0"/>
              <a:t> по всем основным профессиям.</a:t>
            </a:r>
          </a:p>
          <a:p>
            <a:r>
              <a:rPr lang="ru-RU" dirty="0"/>
              <a:t>В этих стандартах </a:t>
            </a:r>
            <a:r>
              <a:rPr lang="ru-RU" b="1" dirty="0"/>
              <a:t>работодатели и бизнесмены</a:t>
            </a:r>
            <a:r>
              <a:rPr lang="ru-RU" dirty="0"/>
              <a:t> четко закрепят, какие знания, навыки и компетенции должны быть у работников.</a:t>
            </a:r>
          </a:p>
          <a:p>
            <a:r>
              <a:rPr lang="ru-RU" dirty="0"/>
              <a:t>Нужно, исходя </a:t>
            </a:r>
            <a:r>
              <a:rPr lang="ru-RU" b="1" dirty="0"/>
              <a:t>из требований </a:t>
            </a:r>
            <a:r>
              <a:rPr lang="ru-RU" b="1" dirty="0" err="1"/>
              <a:t>профстандартов</a:t>
            </a:r>
            <a:r>
              <a:rPr lang="ru-RU" dirty="0"/>
              <a:t>, разработать новые или обновить действующие </a:t>
            </a:r>
            <a:r>
              <a:rPr lang="ru-RU" b="1" dirty="0"/>
              <a:t>образовательные программы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1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Социальная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будет осуществляться через </a:t>
            </a:r>
            <a:r>
              <a:rPr lang="ru-RU" b="1" dirty="0"/>
              <a:t>вовлечение граждан в полноценную экономическую жизнь</a:t>
            </a:r>
            <a:r>
              <a:rPr lang="ru-RU" dirty="0"/>
              <a:t>.</a:t>
            </a:r>
          </a:p>
          <a:p>
            <a:r>
              <a:rPr lang="ru-RU" b="1" dirty="0"/>
              <a:t>Пенсионная система</a:t>
            </a:r>
            <a:r>
              <a:rPr lang="ru-RU" dirty="0"/>
              <a:t> теперь полностью привязана </a:t>
            </a:r>
            <a:r>
              <a:rPr lang="ru-RU" b="1" dirty="0"/>
              <a:t>к трудовому стажу</a:t>
            </a:r>
            <a:r>
              <a:rPr lang="ru-RU" dirty="0"/>
              <a:t>.</a:t>
            </a:r>
          </a:p>
          <a:p>
            <a:r>
              <a:rPr lang="ru-RU" dirty="0"/>
              <a:t>Кто б</a:t>
            </a:r>
            <a:r>
              <a:rPr lang="ru-RU" i="1" dirty="0"/>
              <a:t>о</a:t>
            </a:r>
            <a:r>
              <a:rPr lang="ru-RU" dirty="0"/>
              <a:t>льше работал, тот будет получать б</a:t>
            </a:r>
            <a:r>
              <a:rPr lang="ru-RU" i="1" dirty="0"/>
              <a:t>о</a:t>
            </a:r>
            <a:r>
              <a:rPr lang="ru-RU" dirty="0"/>
              <a:t>льшую пенсию.</a:t>
            </a:r>
          </a:p>
          <a:p>
            <a:r>
              <a:rPr lang="ru-RU" dirty="0"/>
              <a:t>В связи с этим всем </a:t>
            </a:r>
            <a:r>
              <a:rPr lang="ru-RU" dirty="0" err="1"/>
              <a:t>казахстанцам</a:t>
            </a:r>
            <a:r>
              <a:rPr lang="ru-RU" dirty="0"/>
              <a:t> нужно серьезно подойти к </a:t>
            </a:r>
            <a:r>
              <a:rPr lang="ru-RU" b="1" dirty="0"/>
              <a:t>легализации своей трудовой деятельности</a:t>
            </a:r>
            <a:r>
              <a:rPr lang="ru-RU" dirty="0"/>
              <a:t>.</a:t>
            </a:r>
          </a:p>
        </p:txBody>
      </p:sp>
      <p:pic>
        <p:nvPicPr>
          <p:cNvPr id="11266" name="Picture 2" descr="https://firstbyte.ru/upload/sz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97" y="422983"/>
            <a:ext cx="2710455" cy="16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0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ВОСЬМОЕ</a:t>
            </a:r>
            <a:r>
              <a:rPr lang="ru-RU" b="1" dirty="0"/>
              <a:t>. Эффективное государственное управление.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Нужно продолжить работу по </a:t>
            </a:r>
            <a:r>
              <a:rPr lang="ru-RU" b="1" dirty="0"/>
              <a:t>сокращению издержек</a:t>
            </a:r>
            <a:r>
              <a:rPr lang="ru-RU" dirty="0"/>
              <a:t> для предпринимателей и населения при </a:t>
            </a:r>
            <a:r>
              <a:rPr lang="ru-RU" b="1" dirty="0"/>
              <a:t>государственном администрировании</a:t>
            </a:r>
            <a:r>
              <a:rPr lang="ru-RU" dirty="0"/>
              <a:t>.</a:t>
            </a:r>
          </a:p>
          <a:p>
            <a:r>
              <a:rPr lang="ru-RU" dirty="0"/>
              <a:t>В связи с этим важно ускорить принятие закона, направленного на </a:t>
            </a:r>
            <a:r>
              <a:rPr lang="ru-RU" b="1" dirty="0"/>
              <a:t>дальнейшее </a:t>
            </a:r>
            <a:r>
              <a:rPr lang="ru-RU" b="1" dirty="0" err="1"/>
              <a:t>дерегулирование</a:t>
            </a:r>
            <a:r>
              <a:rPr lang="ru-RU" b="1" dirty="0"/>
              <a:t> бизнеса</a:t>
            </a:r>
            <a:r>
              <a:rPr lang="ru-RU" dirty="0"/>
              <a:t>.</a:t>
            </a:r>
          </a:p>
          <a:p>
            <a:r>
              <a:rPr lang="ru-RU" dirty="0"/>
              <a:t>Необходимо обеспечить </a:t>
            </a:r>
            <a:r>
              <a:rPr lang="ru-RU" b="1" dirty="0" err="1"/>
              <a:t>цифровизацию</a:t>
            </a:r>
            <a:r>
              <a:rPr lang="ru-RU" b="1" dirty="0"/>
              <a:t> процессов</a:t>
            </a:r>
            <a:r>
              <a:rPr lang="ru-RU" dirty="0"/>
              <a:t> получения бизнесом господдержки с ее оказанием по принципу </a:t>
            </a:r>
            <a:r>
              <a:rPr lang="ru-RU" b="1" dirty="0"/>
              <a:t>«одного окна»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2290" name="Picture 2" descr="https://www.eurasialaw.ru/images/stories/7_86_2015/uprav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88" y="4490113"/>
            <a:ext cx="4596103" cy="27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1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ДЕВЯТОЕ</a:t>
            </a:r>
            <a:r>
              <a:rPr lang="ru-RU" b="1" dirty="0"/>
              <a:t>. Борьба с коррупцией и верховенство закона.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863657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Будет продолжена </a:t>
            </a:r>
            <a:r>
              <a:rPr lang="ru-RU" b="1" dirty="0"/>
              <a:t>превентивная борьба</a:t>
            </a:r>
            <a:r>
              <a:rPr lang="ru-RU" dirty="0"/>
              <a:t> с коррупцией.</a:t>
            </a:r>
          </a:p>
          <a:p>
            <a:r>
              <a:rPr lang="ru-RU" dirty="0"/>
              <a:t>Проводится большая работа.</a:t>
            </a:r>
          </a:p>
          <a:p>
            <a:r>
              <a:rPr lang="ru-RU" dirty="0"/>
              <a:t>Только за 3 последних года осуждено за коррупцию </a:t>
            </a:r>
            <a:r>
              <a:rPr lang="ru-RU" b="1" dirty="0"/>
              <a:t>более 2,5 тысячи лиц</a:t>
            </a:r>
            <a:r>
              <a:rPr lang="ru-RU" dirty="0"/>
              <a:t>, включая топ-чиновников и руководителей госкомпаний.</a:t>
            </a:r>
          </a:p>
          <a:p>
            <a:r>
              <a:rPr lang="ru-RU" dirty="0"/>
              <a:t>За этот период возмещено порядка </a:t>
            </a:r>
            <a:r>
              <a:rPr lang="ru-RU" b="1" dirty="0"/>
              <a:t>17 миллиардов</a:t>
            </a:r>
            <a:r>
              <a:rPr lang="ru-RU" dirty="0"/>
              <a:t> </a:t>
            </a:r>
            <a:r>
              <a:rPr lang="ru-RU" b="1" dirty="0"/>
              <a:t>тенге</a:t>
            </a:r>
            <a:r>
              <a:rPr lang="ru-RU" dirty="0"/>
              <a:t> нанесенного ими ущерба.</a:t>
            </a:r>
          </a:p>
          <a:p>
            <a:r>
              <a:rPr lang="ru-RU" dirty="0"/>
              <a:t>Важной является </a:t>
            </a:r>
            <a:r>
              <a:rPr lang="ru-RU" b="1" dirty="0" err="1"/>
              <a:t>цифровизация</a:t>
            </a:r>
            <a:r>
              <a:rPr lang="ru-RU" b="1" dirty="0"/>
              <a:t> процессов в госорганах</a:t>
            </a:r>
            <a:r>
              <a:rPr lang="ru-RU" dirty="0"/>
              <a:t>, включая их взаимодействие с населением и бизнесом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6" name="Picture 4" descr="https://pp.vk.me/c629518/v629518730/40b63/VH33K1nQ6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94" y="1930400"/>
            <a:ext cx="3611208" cy="37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82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ДЕСЯТОЕ</a:t>
            </a:r>
            <a:r>
              <a:rPr lang="ru-RU" b="1" dirty="0"/>
              <a:t>. «Умные города» для «умной нации».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001" y="2065054"/>
            <a:ext cx="5312842" cy="3880773"/>
          </a:xfrm>
        </p:spPr>
        <p:txBody>
          <a:bodyPr/>
          <a:lstStyle/>
          <a:p>
            <a:r>
              <a:rPr lang="ru-RU" dirty="0"/>
              <a:t>2018 год – год </a:t>
            </a:r>
            <a:r>
              <a:rPr lang="ru-RU" b="1" dirty="0"/>
              <a:t>20-летнего юбилея нашей столицы – Астаны</a:t>
            </a:r>
            <a:r>
              <a:rPr lang="ru-RU" dirty="0"/>
              <a:t>.</a:t>
            </a:r>
          </a:p>
          <a:p>
            <a:r>
              <a:rPr lang="ru-RU" dirty="0"/>
              <a:t>Ее становление и вхождение в число важнейших центров развития Евразии – </a:t>
            </a:r>
            <a:r>
              <a:rPr lang="ru-RU" b="1" dirty="0"/>
              <a:t>предмет нашей общей гордости</a:t>
            </a:r>
            <a:r>
              <a:rPr lang="ru-RU" dirty="0"/>
              <a:t>.</a:t>
            </a:r>
          </a:p>
          <a:p>
            <a:r>
              <a:rPr lang="ru-RU" b="1" dirty="0"/>
              <a:t>Современные технологии</a:t>
            </a:r>
            <a:r>
              <a:rPr lang="ru-RU" dirty="0"/>
              <a:t> дают эффективные решения проблем быстрорастущего мегаполиса.</a:t>
            </a:r>
          </a:p>
          <a:p>
            <a:r>
              <a:rPr lang="ru-RU" dirty="0"/>
              <a:t>Нужно комплексно внедрять управление городской средой на основе </a:t>
            </a:r>
            <a:r>
              <a:rPr lang="ru-RU" b="1" dirty="0"/>
              <a:t>концепции «Смарт Сити»</a:t>
            </a:r>
            <a:r>
              <a:rPr lang="ru-RU" dirty="0"/>
              <a:t> и развития компетенций людей, переселяющихся в город.</a:t>
            </a:r>
          </a:p>
          <a:p>
            <a:endParaRPr lang="ru-RU" dirty="0"/>
          </a:p>
        </p:txBody>
      </p:sp>
      <p:pic>
        <p:nvPicPr>
          <p:cNvPr id="14338" name="Picture 2" descr="https://total.kz/storage/48/48a65a43f58c88acbca356a567fb2370_resize_w_830_h_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6" y="2065054"/>
            <a:ext cx="4105835" cy="29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4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406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/>
              <a:t>Данное </a:t>
            </a:r>
            <a:r>
              <a:rPr lang="ru-RU" sz="2800" b="1" dirty="0"/>
              <a:t>Послание</a:t>
            </a:r>
            <a:r>
              <a:rPr lang="ru-RU" sz="2800" dirty="0"/>
              <a:t> определяет, </a:t>
            </a:r>
            <a:r>
              <a:rPr lang="ru-RU" sz="2800" b="1" u="sng" dirty="0"/>
              <a:t>что нам предстоит сделать</a:t>
            </a:r>
            <a:r>
              <a:rPr lang="ru-RU" sz="2800" dirty="0"/>
              <a:t> для успешной навигации и адаптации в новом мире – мире </a:t>
            </a:r>
            <a:r>
              <a:rPr lang="ru-RU" sz="2800" b="1" dirty="0"/>
              <a:t>Четвертой промышленной революции</a:t>
            </a:r>
            <a:r>
              <a:rPr lang="ru-RU" sz="2800" dirty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мир вступает в эпоху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Четвертой промышленной революции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эру глубоких и стремительных изменений: технологических, экономических и социальных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/>
              <a:t>Мы поставили целью войти </a:t>
            </a:r>
            <a:r>
              <a:rPr lang="ru-RU" sz="2400" b="1" dirty="0"/>
              <a:t>в тридцатку самых </a:t>
            </a:r>
            <a:r>
              <a:rPr lang="ru-RU" sz="2400" b="1" dirty="0" smtClean="0"/>
              <a:t>развитых</a:t>
            </a:r>
          </a:p>
          <a:p>
            <a:r>
              <a:rPr lang="ru-RU" sz="2400" dirty="0"/>
              <a:t>Реализуется </a:t>
            </a:r>
            <a:r>
              <a:rPr lang="ru-RU" sz="2400" b="1" dirty="0"/>
              <a:t>План нации – 100 конкретных шагов</a:t>
            </a:r>
            <a:r>
              <a:rPr lang="ru-RU" sz="2400" dirty="0"/>
              <a:t>, из которых 60 уже исполнены. Остальные носят в основном долгосрочный характер и осуществляются планомерно.</a:t>
            </a:r>
            <a:r>
              <a:rPr lang="ru-RU" sz="2400" b="1" dirty="0" smtClean="0"/>
              <a:t> </a:t>
            </a:r>
            <a:r>
              <a:rPr lang="ru-RU" sz="2400" b="1" dirty="0"/>
              <a:t>стран мира</a:t>
            </a:r>
            <a:r>
              <a:rPr lang="ru-RU" sz="2400" dirty="0" smtClean="0"/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3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516" y="2273966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/>
              <a:t>Мы создали независимый Казахстан, который стал </a:t>
            </a:r>
            <a:r>
              <a:rPr lang="ru-RU" sz="2400" b="1" dirty="0"/>
              <a:t>брендом, вызывающим доверие и уважение</a:t>
            </a:r>
            <a:r>
              <a:rPr lang="ru-RU" sz="2400" dirty="0"/>
              <a:t> в мире.</a:t>
            </a:r>
          </a:p>
          <a:p>
            <a:r>
              <a:rPr lang="ru-RU" sz="2400" dirty="0"/>
              <a:t>В 2017 году наша страна стала непостоянным членом </a:t>
            </a:r>
            <a:r>
              <a:rPr lang="ru-RU" sz="2400" b="1" dirty="0"/>
              <a:t>Совета Безопасности ООН</a:t>
            </a:r>
            <a:r>
              <a:rPr lang="ru-RU" sz="2400" dirty="0"/>
              <a:t>.</a:t>
            </a:r>
          </a:p>
          <a:p>
            <a:r>
              <a:rPr lang="ru-RU" sz="2400" dirty="0"/>
              <a:t>Мы стали первым государством среди стран СНГ и Восточной Европы, которое мировое сообщество избрало для проведения Всемирной специализированной </a:t>
            </a:r>
            <a:r>
              <a:rPr lang="ru-RU" sz="2400" b="1" dirty="0"/>
              <a:t>выставки «ЭКСПО»</a:t>
            </a:r>
            <a:r>
              <a:rPr lang="ru-RU" sz="2400" dirty="0"/>
              <a:t>.</a:t>
            </a:r>
          </a:p>
          <a:p>
            <a:r>
              <a:rPr lang="ru-RU" sz="2400" dirty="0"/>
              <a:t>В Казахстане выстроена успешно функционирующая </a:t>
            </a:r>
            <a:r>
              <a:rPr lang="ru-RU" sz="2400" b="1" dirty="0"/>
              <a:t>модель рыночной экономики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 descr="https://static.caravan.kz/image/landscape/420/438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90" y="-50348"/>
            <a:ext cx="4000500" cy="2219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6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9" y="205626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основе социально-экономических успехов страны – </a:t>
            </a:r>
            <a:r>
              <a:rPr lang="ru-RU" b="1" dirty="0"/>
              <a:t>гражданский мир, межнациональное и межконфессиональное согласие</a:t>
            </a:r>
            <a:r>
              <a:rPr lang="ru-RU" dirty="0"/>
              <a:t>, которые продолжают оставаться </a:t>
            </a:r>
            <a:r>
              <a:rPr lang="ru-RU" b="1" dirty="0"/>
              <a:t>нашей главной ценностью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41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eo-politica.info/upload/editor/image/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00" y="3346079"/>
            <a:ext cx="3122004" cy="188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97" y="159224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/>
              <a:t>Уверен, у Казахстана есть все необходимое для вхождения в число </a:t>
            </a:r>
            <a:r>
              <a:rPr lang="ru-RU" sz="2800" b="1" dirty="0"/>
              <a:t>лидеров нового мира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Для этого нужно сконцентрироваться на решении </a:t>
            </a:r>
            <a:r>
              <a:rPr lang="ru-RU" sz="2800" b="1" dirty="0"/>
              <a:t>следующих </a:t>
            </a:r>
            <a:r>
              <a:rPr lang="ru-RU" sz="2800" b="1" dirty="0" smtClean="0"/>
              <a:t>задач</a:t>
            </a:r>
            <a:r>
              <a:rPr lang="ru-RU" sz="2800" dirty="0"/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197" y="1942225"/>
            <a:ext cx="8596668" cy="4431279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ПЕРВОЕ</a:t>
            </a:r>
            <a:r>
              <a:rPr lang="ru-RU" sz="2000" b="1" dirty="0"/>
              <a:t>. Индустриализация </a:t>
            </a:r>
            <a:r>
              <a:rPr lang="ru-RU" sz="2000" dirty="0"/>
              <a:t>должна стать</a:t>
            </a:r>
            <a:r>
              <a:rPr lang="ru-RU" sz="2000" b="1" dirty="0"/>
              <a:t> флагманом внедрения новых технологий</a:t>
            </a:r>
            <a:r>
              <a:rPr lang="ru-RU" sz="2000" b="1" dirty="0" smtClean="0"/>
              <a:t>.</a:t>
            </a:r>
          </a:p>
          <a:p>
            <a:r>
              <a:rPr lang="ru-RU" sz="2000" dirty="0"/>
              <a:t>Именно ее результаты стали одним из основных </a:t>
            </a:r>
            <a:r>
              <a:rPr lang="ru-RU" sz="2000" b="1" dirty="0"/>
              <a:t>стабилизирующих факторов</a:t>
            </a:r>
            <a:r>
              <a:rPr lang="ru-RU" sz="2000" dirty="0"/>
              <a:t> в кризисных 2014-2015 годах, когда цены на нефть резко снизились.</a:t>
            </a:r>
          </a:p>
          <a:p>
            <a:r>
              <a:rPr lang="ru-RU" sz="2000" dirty="0"/>
              <a:t>Поэтому ориентир на </a:t>
            </a:r>
            <a:r>
              <a:rPr lang="ru-RU" sz="2000" b="1" dirty="0"/>
              <a:t>обрабатывающий сектор</a:t>
            </a:r>
            <a:r>
              <a:rPr lang="ru-RU" sz="2000" dirty="0"/>
              <a:t> с высокой производительностью труда неизменен.</a:t>
            </a:r>
          </a:p>
          <a:p>
            <a:r>
              <a:rPr lang="ru-RU" sz="2000" dirty="0"/>
              <a:t>В то же время индустриализация должна стать </a:t>
            </a:r>
            <a:r>
              <a:rPr lang="ru-RU" sz="2000" b="1" dirty="0"/>
              <a:t>более инновационной</a:t>
            </a:r>
            <a:r>
              <a:rPr lang="ru-RU" sz="2000" dirty="0"/>
              <a:t>, используя </a:t>
            </a:r>
            <a:r>
              <a:rPr lang="ru-RU" sz="2000" b="1" dirty="0"/>
              <a:t>все </a:t>
            </a:r>
            <a:r>
              <a:rPr lang="ru-RU" sz="2000" b="1" dirty="0" err="1"/>
              <a:t>преимущества</a:t>
            </a:r>
            <a:r>
              <a:rPr lang="ru-RU" sz="2000" dirty="0" err="1"/>
              <a:t>нового</a:t>
            </a:r>
            <a:r>
              <a:rPr lang="ru-RU" sz="2000" dirty="0"/>
              <a:t> </a:t>
            </a:r>
            <a:r>
              <a:rPr lang="ru-RU" sz="2000" b="1" dirty="0"/>
              <a:t>технологического уклада 4.0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328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322" y="22746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ВТОРОЕ</a:t>
            </a:r>
            <a:r>
              <a:rPr lang="ru-RU" b="1" dirty="0"/>
              <a:t>. Дальнейшее развитие ресурсного потенциала.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322" y="1792100"/>
            <a:ext cx="8596668" cy="3880773"/>
          </a:xfrm>
        </p:spPr>
        <p:txBody>
          <a:bodyPr/>
          <a:lstStyle/>
          <a:p>
            <a:r>
              <a:rPr lang="ru-RU" dirty="0" smtClean="0"/>
              <a:t>Мир 21 </a:t>
            </a:r>
            <a:r>
              <a:rPr lang="ru-RU" dirty="0"/>
              <a:t>века </a:t>
            </a:r>
            <a:r>
              <a:rPr lang="ru-RU" b="1" dirty="0"/>
              <a:t>продолжает нуждаться в природных ресурсах</a:t>
            </a:r>
            <a:r>
              <a:rPr lang="ru-RU" dirty="0"/>
              <a:t>, которые и в будущем будут иметь особое место в развитии глобальной экономики и экономики нашей страны.</a:t>
            </a:r>
          </a:p>
          <a:p>
            <a:r>
              <a:rPr lang="ru-RU" dirty="0"/>
              <a:t>Состоявшаяся в Астане </a:t>
            </a:r>
            <a:r>
              <a:rPr lang="ru-RU" b="1" dirty="0"/>
              <a:t>выставка «ЭКСПО-2017»</a:t>
            </a:r>
            <a:r>
              <a:rPr lang="ru-RU" dirty="0"/>
              <a:t> показала, как стремительно движется </a:t>
            </a:r>
            <a:r>
              <a:rPr lang="ru-RU" b="1" dirty="0"/>
              <a:t>прогресс в сфере альтернативной, «чистой» энергии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 descr="https://forbes.kz/img/articles/2bfbed5bef0c46c5787212c37bfc5344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95" y="3446946"/>
            <a:ext cx="5057870" cy="2845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1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447" y="43217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ТРЕТЬЕ</a:t>
            </a:r>
            <a:r>
              <a:rPr lang="ru-RU" b="1" dirty="0"/>
              <a:t>. «Умные технологии» – шанс для рывка в развитии агропромышленного комплекса.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7083" y="2106352"/>
            <a:ext cx="8596313" cy="3879850"/>
          </a:xfrm>
        </p:spPr>
        <p:txBody>
          <a:bodyPr/>
          <a:lstStyle/>
          <a:p>
            <a:r>
              <a:rPr lang="ru-RU" dirty="0" smtClean="0"/>
              <a:t>Аграрная </a:t>
            </a:r>
            <a:r>
              <a:rPr lang="ru-RU" dirty="0"/>
              <a:t>политика должна быть направлена на кардинальное увеличение </a:t>
            </a:r>
            <a:r>
              <a:rPr lang="ru-RU" b="1" dirty="0"/>
              <a:t>производительности </a:t>
            </a:r>
            <a:r>
              <a:rPr lang="ru-RU" b="1" dirty="0" smtClean="0"/>
              <a:t>труда </a:t>
            </a:r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b="1" dirty="0"/>
              <a:t>рост экспорта переработанной сельскохозяйственной продукции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4" name="Picture 4" descr="http://www.kazpravda.kz/images/w715/uploads/publication2/122/35/122357-preview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42" y="3114646"/>
            <a:ext cx="6272520" cy="352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cdn2.vietnamnet.vn/Images/english/2015/02/09/09/20150209094907-express-deli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29" y="1930400"/>
            <a:ext cx="5344473" cy="414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ЧЕТВЕРТОЕ</a:t>
            </a:r>
            <a:r>
              <a:rPr lang="ru-RU" b="1" dirty="0"/>
              <a:t>. Повышение эффективности транспортно-логистической инфраструктуры.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77334" y="2215250"/>
            <a:ext cx="3389699" cy="3881438"/>
          </a:xfrm>
        </p:spPr>
        <p:txBody>
          <a:bodyPr/>
          <a:lstStyle/>
          <a:p>
            <a:r>
              <a:rPr lang="ru-RU" dirty="0" smtClean="0"/>
              <a:t>Сегодня </a:t>
            </a:r>
            <a:r>
              <a:rPr lang="ru-RU" dirty="0"/>
              <a:t>через Казахстан проходит </a:t>
            </a:r>
            <a:r>
              <a:rPr lang="ru-RU" b="1" dirty="0"/>
              <a:t>несколько трансконтинентальных </a:t>
            </a:r>
            <a:r>
              <a:rPr lang="ru-RU" b="1" dirty="0" smtClean="0"/>
              <a:t>коридоров</a:t>
            </a:r>
            <a:r>
              <a:rPr lang="ru-RU" dirty="0" smtClean="0"/>
              <a:t>. Об </a:t>
            </a:r>
            <a:r>
              <a:rPr lang="ru-RU" dirty="0"/>
              <a:t>этом немало сказано.</a:t>
            </a:r>
          </a:p>
          <a:p>
            <a:r>
              <a:rPr lang="ru-RU" dirty="0"/>
              <a:t>В целом транзит грузов через Казахстан в 2017 году вырос на </a:t>
            </a:r>
            <a:r>
              <a:rPr lang="ru-RU" b="1" dirty="0"/>
              <a:t>17%</a:t>
            </a:r>
            <a:r>
              <a:rPr lang="ru-RU" dirty="0"/>
              <a:t> и составил почти </a:t>
            </a:r>
            <a:r>
              <a:rPr lang="ru-RU" b="1" dirty="0"/>
              <a:t>17 миллионов тонн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18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usinessstreetonline.com/wp-content/uploads/2013/03/home-s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0" y="2756847"/>
            <a:ext cx="8733107" cy="3992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785" y="33664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ПЯТОЕ</a:t>
            </a:r>
            <a:r>
              <a:rPr lang="ru-RU" b="1" dirty="0"/>
              <a:t>. Внедрение современных технологий в строительстве и коммунальном секторе.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785" y="2214800"/>
            <a:ext cx="8596313" cy="3881437"/>
          </a:xfrm>
        </p:spPr>
        <p:txBody>
          <a:bodyPr/>
          <a:lstStyle/>
          <a:p>
            <a:r>
              <a:rPr lang="ru-RU" dirty="0" smtClean="0"/>
              <a:t>Благодаря </a:t>
            </a:r>
            <a:r>
              <a:rPr lang="ru-RU" dirty="0"/>
              <a:t>реализуемым программам объемы ввода жилья в Казахстане превысили </a:t>
            </a:r>
            <a:r>
              <a:rPr lang="ru-RU" b="1" dirty="0"/>
              <a:t>10 миллионов квадратных метров</a:t>
            </a:r>
            <a:r>
              <a:rPr lang="ru-RU" dirty="0"/>
              <a:t> в год.</a:t>
            </a:r>
          </a:p>
          <a:p>
            <a:r>
              <a:rPr lang="ru-RU" dirty="0"/>
              <a:t>Эффективно работает </a:t>
            </a:r>
            <a:r>
              <a:rPr lang="ru-RU" b="1" dirty="0"/>
              <a:t>система жилищных сбережений</a:t>
            </a:r>
            <a:r>
              <a:rPr lang="ru-RU" dirty="0"/>
              <a:t>, сделавшая жилье </a:t>
            </a:r>
            <a:r>
              <a:rPr lang="ru-RU" b="1" dirty="0"/>
              <a:t>доступным для широких слоев</a:t>
            </a:r>
            <a:r>
              <a:rPr lang="ru-RU" dirty="0"/>
              <a:t> населения.</a:t>
            </a:r>
          </a:p>
          <a:p>
            <a:r>
              <a:rPr lang="ru-RU" dirty="0"/>
              <a:t>Обеспеченность жильем на одного жителя выросла в последние 10 лет </a:t>
            </a:r>
            <a:r>
              <a:rPr lang="ru-RU" b="1" dirty="0"/>
              <a:t>на 30%</a:t>
            </a:r>
            <a:r>
              <a:rPr lang="ru-RU" dirty="0"/>
              <a:t> и составляет сегодня </a:t>
            </a:r>
            <a:r>
              <a:rPr lang="ru-RU" b="1" dirty="0"/>
              <a:t>21,6 квадратных метра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6810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216</Words>
  <Application>Microsoft Office PowerPoint</Application>
  <PresentationFormat>Широкоэкранный</PresentationFormat>
  <Paragraphs>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Грань</vt:lpstr>
      <vt:lpstr>Послание Президента Республики Казахстан Н. Назарбаева народу Казахстана. 10 января 2018 г. </vt:lpstr>
      <vt:lpstr>Данное Послание определяет, что нам предстоит сделать для успешной навигации и адаптации в новом мире – мире Четвертой промышленной революции.</vt:lpstr>
      <vt:lpstr>Презентация PowerPoint</vt:lpstr>
      <vt:lpstr>В основе социально-экономических успехов страны – гражданский мир, межнациональное и межконфессиональное согласие, которые продолжают оставаться нашей главной ценностью.</vt:lpstr>
      <vt:lpstr>Уверен, у Казахстана есть все необходимое для вхождения в число лидеров нового мира. Для этого нужно сконцентрироваться на решении следующих задач:   </vt:lpstr>
      <vt:lpstr>ВТОРОЕ. Дальнейшее развитие ресурсного потенциала. </vt:lpstr>
      <vt:lpstr>ТРЕТЬЕ. «Умные технологии» – шанс для рывка в развитии агропромышленного комплекса. </vt:lpstr>
      <vt:lpstr>ЧЕТВЕРТОЕ. Повышение эффективности транспортно-логистической инфраструктуры. </vt:lpstr>
      <vt:lpstr>ПЯТОЕ. Внедрение современных технологий в строительстве и коммунальном секторе.</vt:lpstr>
      <vt:lpstr>ШЕСТОЕ. «Перезагрузка» финансового сектора.</vt:lpstr>
      <vt:lpstr>СЕДЬМОЕ. Человеческий капитал – основа модернизации. </vt:lpstr>
      <vt:lpstr>Будущее казахстанцев – за свободным владением казахским, русским и английским языками.</vt:lpstr>
      <vt:lpstr>Презентация PowerPoint</vt:lpstr>
      <vt:lpstr>Первоклассное здравоохранение и здоровая нация.</vt:lpstr>
      <vt:lpstr>Качественная занятость и справедливая система социального обеспечения.</vt:lpstr>
      <vt:lpstr>Социальная политика</vt:lpstr>
      <vt:lpstr>ВОСЬМОЕ. Эффективное государственное управление.</vt:lpstr>
      <vt:lpstr>ДЕВЯТОЕ. Борьба с коррупцией и верховенство закона.</vt:lpstr>
      <vt:lpstr>ДЕСЯТОЕ. «Умные города» для «умной нации».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Послание Президента Республики Казахстан Н. Назарбаева народу Казахстана. 10 января 2018 г. </dc:title>
  <dc:creator>Дархан Серболов</dc:creator>
  <cp:lastModifiedBy>Дархан Серболов</cp:lastModifiedBy>
  <cp:revision>6</cp:revision>
  <dcterms:created xsi:type="dcterms:W3CDTF">2018-01-14T08:42:15Z</dcterms:created>
  <dcterms:modified xsi:type="dcterms:W3CDTF">2018-01-14T09:16:29Z</dcterms:modified>
</cp:coreProperties>
</file>